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6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8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9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0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15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16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33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34.xml" ContentType="application/vnd.openxmlformats-officedocument.presentationml.notesSlide+xml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notesSlides/notesSlide35.xml" ContentType="application/vnd.openxmlformats-officedocument.presentationml.notesSlide+xml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95" r:id="rId2"/>
  </p:sldMasterIdLst>
  <p:notesMasterIdLst>
    <p:notesMasterId r:id="rId47"/>
  </p:notesMasterIdLst>
  <p:handoutMasterIdLst>
    <p:handoutMasterId r:id="rId48"/>
  </p:handoutMasterIdLst>
  <p:sldIdLst>
    <p:sldId id="623" r:id="rId3"/>
    <p:sldId id="624" r:id="rId4"/>
    <p:sldId id="644" r:id="rId5"/>
    <p:sldId id="645" r:id="rId6"/>
    <p:sldId id="646" r:id="rId7"/>
    <p:sldId id="655" r:id="rId8"/>
    <p:sldId id="656" r:id="rId9"/>
    <p:sldId id="649" r:id="rId10"/>
    <p:sldId id="658" r:id="rId11"/>
    <p:sldId id="659" r:id="rId12"/>
    <p:sldId id="647" r:id="rId13"/>
    <p:sldId id="648" r:id="rId14"/>
    <p:sldId id="618" r:id="rId15"/>
    <p:sldId id="653" r:id="rId16"/>
    <p:sldId id="664" r:id="rId17"/>
    <p:sldId id="663" r:id="rId18"/>
    <p:sldId id="677" r:id="rId19"/>
    <p:sldId id="643" r:id="rId20"/>
    <p:sldId id="667" r:id="rId21"/>
    <p:sldId id="668" r:id="rId22"/>
    <p:sldId id="626" r:id="rId23"/>
    <p:sldId id="627" r:id="rId24"/>
    <p:sldId id="665" r:id="rId25"/>
    <p:sldId id="669" r:id="rId26"/>
    <p:sldId id="670" r:id="rId27"/>
    <p:sldId id="671" r:id="rId28"/>
    <p:sldId id="672" r:id="rId29"/>
    <p:sldId id="633" r:id="rId30"/>
    <p:sldId id="636" r:id="rId31"/>
    <p:sldId id="635" r:id="rId32"/>
    <p:sldId id="676" r:id="rId33"/>
    <p:sldId id="652" r:id="rId34"/>
    <p:sldId id="654" r:id="rId35"/>
    <p:sldId id="660" r:id="rId36"/>
    <p:sldId id="662" r:id="rId37"/>
    <p:sldId id="631" r:id="rId38"/>
    <p:sldId id="650" r:id="rId39"/>
    <p:sldId id="651" r:id="rId40"/>
    <p:sldId id="632" r:id="rId41"/>
    <p:sldId id="634" r:id="rId42"/>
    <p:sldId id="673" r:id="rId43"/>
    <p:sldId id="674" r:id="rId44"/>
    <p:sldId id="675" r:id="rId45"/>
    <p:sldId id="661" r:id="rId46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33CC66"/>
    <a:srgbClr val="408000"/>
    <a:srgbClr val="800080"/>
    <a:srgbClr val="00FF00"/>
    <a:srgbClr val="FF0000"/>
    <a:srgbClr val="804000"/>
    <a:srgbClr val="3366FF"/>
    <a:srgbClr val="72BBDC"/>
    <a:srgbClr val="65B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98857" autoAdjust="0"/>
  </p:normalViewPr>
  <p:slideViewPr>
    <p:cSldViewPr snapToGrid="0">
      <p:cViewPr varScale="1">
        <p:scale>
          <a:sx n="194" d="100"/>
          <a:sy n="194" d="100"/>
        </p:scale>
        <p:origin x="-104" y="-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-2872" y="-104"/>
      </p:cViewPr>
      <p:guideLst>
        <p:guide orient="horz" pos="2924"/>
        <p:guide pos="220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7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19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image" Target="../media/image35.emf"/><Relationship Id="rId2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6.emf"/><Relationship Id="rId3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7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132" y="1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132" y="8818253"/>
            <a:ext cx="3033374" cy="463343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5138104-F42C-44E5-8A2E-0509907268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6685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4329" y="1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21" tIns="46511" rIns="93021" bIns="4651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12" y="4410182"/>
            <a:ext cx="5597681" cy="4176402"/>
          </a:xfrm>
          <a:prstGeom prst="rect">
            <a:avLst/>
          </a:prstGeom>
        </p:spPr>
        <p:txBody>
          <a:bodyPr vert="horz" lIns="93021" tIns="46511" rIns="93021" bIns="4651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4329" y="8818253"/>
            <a:ext cx="3032177" cy="463343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BEB7D61C-4D61-4C5D-BB70-C180D9554E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68936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BCEE9B-D27B-D64C-92B8-EB0103D5C4E7}" type="slidenum">
              <a:rPr lang="en-US"/>
              <a:pPr/>
              <a:t>17</a:t>
            </a:fld>
            <a:endParaRPr lang="en-US"/>
          </a:p>
        </p:txBody>
      </p:sp>
      <p:sp>
        <p:nvSpPr>
          <p:cNvPr id="55301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smtClean="0"/>
              <a:t>11/12/14</a:t>
            </a:r>
            <a:endParaRPr lang="en-US"/>
          </a:p>
        </p:txBody>
      </p:sp>
      <p:sp>
        <p:nvSpPr>
          <p:cNvPr id="55302" name="Header Placeholder 5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BIOL/FISH 473 - Limnology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699" name="Header Placeholder 4"/>
          <p:cNvSpPr txBox="1">
            <a:spLocks noGrp="1"/>
          </p:cNvSpPr>
          <p:nvPr/>
        </p:nvSpPr>
        <p:spPr bwMode="auto">
          <a:xfrm>
            <a:off x="0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MAR(1) Workshop - ESA 2007, San Jose, CA</a:t>
            </a:r>
          </a:p>
        </p:txBody>
      </p:sp>
      <p:sp>
        <p:nvSpPr>
          <p:cNvPr id="157700" name="Date Placeholder 6"/>
          <p:cNvSpPr txBox="1">
            <a:spLocks noGrp="1"/>
          </p:cNvSpPr>
          <p:nvPr/>
        </p:nvSpPr>
        <p:spPr bwMode="auto">
          <a:xfrm>
            <a:off x="3963975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algn="r"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5 Aug 2007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6131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MAR(1) Workshop - ESA 2007, San Jose, CA</a:t>
            </a:r>
          </a:p>
        </p:txBody>
      </p:sp>
      <p:sp>
        <p:nvSpPr>
          <p:cNvPr id="176132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699" name="Header Placeholder 4"/>
          <p:cNvSpPr txBox="1">
            <a:spLocks noGrp="1"/>
          </p:cNvSpPr>
          <p:nvPr/>
        </p:nvSpPr>
        <p:spPr bwMode="auto">
          <a:xfrm>
            <a:off x="0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MAR(1) Workshop - ESA 2007, San Jose, CA</a:t>
            </a:r>
          </a:p>
        </p:txBody>
      </p:sp>
      <p:sp>
        <p:nvSpPr>
          <p:cNvPr id="157700" name="Date Placeholder 6"/>
          <p:cNvSpPr txBox="1">
            <a:spLocks noGrp="1"/>
          </p:cNvSpPr>
          <p:nvPr/>
        </p:nvSpPr>
        <p:spPr bwMode="auto">
          <a:xfrm>
            <a:off x="3963975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algn="r"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5 Aug 2007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699" name="Header Placeholder 4"/>
          <p:cNvSpPr txBox="1">
            <a:spLocks noGrp="1"/>
          </p:cNvSpPr>
          <p:nvPr/>
        </p:nvSpPr>
        <p:spPr bwMode="auto">
          <a:xfrm>
            <a:off x="0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MAR(1) Workshop - ESA 2007, San Jose, CA</a:t>
            </a:r>
          </a:p>
        </p:txBody>
      </p:sp>
      <p:sp>
        <p:nvSpPr>
          <p:cNvPr id="157700" name="Date Placeholder 6"/>
          <p:cNvSpPr txBox="1">
            <a:spLocks noGrp="1"/>
          </p:cNvSpPr>
          <p:nvPr/>
        </p:nvSpPr>
        <p:spPr bwMode="auto">
          <a:xfrm>
            <a:off x="3963975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algn="r"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5 Aug 2007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699" name="Header Placeholder 4"/>
          <p:cNvSpPr txBox="1">
            <a:spLocks noGrp="1"/>
          </p:cNvSpPr>
          <p:nvPr/>
        </p:nvSpPr>
        <p:spPr bwMode="auto">
          <a:xfrm>
            <a:off x="0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MAR(1) Workshop - ESA 2007, San Jose, CA</a:t>
            </a:r>
          </a:p>
        </p:txBody>
      </p:sp>
      <p:sp>
        <p:nvSpPr>
          <p:cNvPr id="157700" name="Date Placeholder 6"/>
          <p:cNvSpPr txBox="1">
            <a:spLocks noGrp="1"/>
          </p:cNvSpPr>
          <p:nvPr/>
        </p:nvSpPr>
        <p:spPr bwMode="auto">
          <a:xfrm>
            <a:off x="3963975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algn="r"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5 Aug 2007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699" name="Header Placeholder 4"/>
          <p:cNvSpPr txBox="1">
            <a:spLocks noGrp="1"/>
          </p:cNvSpPr>
          <p:nvPr/>
        </p:nvSpPr>
        <p:spPr bwMode="auto">
          <a:xfrm>
            <a:off x="0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MAR(1) Workshop - ESA 2007, San Jose, CA</a:t>
            </a:r>
          </a:p>
        </p:txBody>
      </p:sp>
      <p:sp>
        <p:nvSpPr>
          <p:cNvPr id="157700" name="Date Placeholder 6"/>
          <p:cNvSpPr txBox="1">
            <a:spLocks noGrp="1"/>
          </p:cNvSpPr>
          <p:nvPr/>
        </p:nvSpPr>
        <p:spPr bwMode="auto">
          <a:xfrm>
            <a:off x="3963975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algn="r"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5 Aug 2007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699" name="Header Placeholder 4"/>
          <p:cNvSpPr txBox="1">
            <a:spLocks noGrp="1"/>
          </p:cNvSpPr>
          <p:nvPr/>
        </p:nvSpPr>
        <p:spPr bwMode="auto">
          <a:xfrm>
            <a:off x="0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MAR(1) Workshop - ESA 2007, San Jose, CA</a:t>
            </a:r>
          </a:p>
        </p:txBody>
      </p:sp>
      <p:sp>
        <p:nvSpPr>
          <p:cNvPr id="157700" name="Date Placeholder 6"/>
          <p:cNvSpPr txBox="1">
            <a:spLocks noGrp="1"/>
          </p:cNvSpPr>
          <p:nvPr/>
        </p:nvSpPr>
        <p:spPr bwMode="auto">
          <a:xfrm>
            <a:off x="3963975" y="0"/>
            <a:ext cx="3032568" cy="46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15" tIns="46508" rIns="93015" bIns="46508"/>
          <a:lstStyle/>
          <a:p>
            <a:pPr algn="r" defTabSz="913570"/>
            <a:r>
              <a:rPr lang="en-US" sz="1300" dirty="0" smtClean="0">
                <a:solidFill>
                  <a:prstClr val="black"/>
                </a:solidFill>
                <a:latin typeface="Calibri" pitchFamily="34" charset="0"/>
              </a:rPr>
              <a:t>5 Aug 2007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5" name="Header Placeholder 4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MAR(1) Workshop - ESA 2007, San Jose, CA</a:t>
            </a:r>
          </a:p>
        </p:txBody>
      </p:sp>
      <p:sp>
        <p:nvSpPr>
          <p:cNvPr id="18436" name="Date Placeholder 6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5 Aug 2007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0E842-E836-4B23-9728-9D9A4011E6D6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B7200-B6DF-4585-B021-5E52802DFB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C1221-CA21-4EE3-B70C-C41C201476F2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1C0C3-F063-41D9-AD65-D97816E82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6F442-7EFD-4EFD-96CB-29548E1286D7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64429-9EAC-4B6C-8EB2-42331573DD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DC9F2-EBB0-4532-B699-2EFBF0A72E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92A7EB-DA7D-4FED-93DA-89851A868AC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3C34C-1557-425C-A5FE-456087DFEA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92607-FA32-4904-A299-5BF506D68D3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9016D-0903-42C2-80E7-238081AB345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75AD8-A45E-4D4B-9103-9DFA0043CB8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60697-4799-4776-B977-A0B8009C78E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7EB92-91EE-407A-90B5-1D532FDFD75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8653D-5EBE-4864-99E8-95C9B0FF16E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219C1A-7AEC-4589-9B18-04606DC2BBA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C79A5-8800-4063-BE46-3410C06CCE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514A4-1D3F-42F2-A5A5-C457F4ED23B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168F9-894C-4657-AE4F-CC34631535A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D65DD-9D27-479A-AA26-73AED15D130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A409C-B3BD-4C77-B184-DD8CC871F4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D2B00-D195-417D-9EFB-5BF8BC9F7D2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14FC4-B2E4-4E42-B323-00D28BBAED6D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23ED48-34FC-4E39-80F8-2BF7E28A9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D434-F91E-4319-A0D0-7153DEAF00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BD4BD-3884-4041-9BF8-EA8CCF9199F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C60D0-A5C9-46E8-A18B-ABA0E38ECBA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7BB884-C6D9-40CF-86DB-251BE3565FA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75126-9051-443C-8B27-E0ABDF3810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EB3F7-7179-4ADC-A636-379997CAE6D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513EF-5DE4-42F4-95E5-C0E8F7B282FD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66C1B-8CE2-4488-AC08-2229DEE376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6CC42-5324-4D1A-9388-FAB5DCA4B6F9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F0579-8110-4C33-8069-172F2B4369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0DBC1-E78F-4390-958C-03808970BA88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4E378-6B12-42FB-A781-E87F173D0F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81B9E-EADC-44CB-87F0-C727766A0937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ACC474-929B-44C9-841F-D3D033A90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F8EE7-1BB3-4EAD-95B3-FE898000F893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3EDCB-EA62-4130-BB31-0FBA56DF0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4B5F4-B1AE-450F-AA63-E35FB721923D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A8F8C-B929-4E79-8B1D-BE3F24D12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9F802-12A5-454F-B339-991BC19E6DDE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F1983-2C6E-4922-B2BB-55E3A6794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BB077E-C049-40B5-81DF-DCC842DB483B}" type="datetime1">
              <a:rPr lang="en-US" smtClean="0"/>
              <a:pPr>
                <a:defRPr/>
              </a:pPr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0F09D53-317C-4B39-9F7D-54CBC9EA1D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91E7F36-7D31-403B-A7E5-80BF54D8937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9627839-44EF-4DBB-865D-69E0DEDB53E6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3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oleObject" Target="../embeddings/oleObject19.bin"/><Relationship Id="rId13" Type="http://schemas.openxmlformats.org/officeDocument/2006/relationships/image" Target="../media/image1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7.emf"/><Relationship Id="rId10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20.emf"/><Relationship Id="rId10" Type="http://schemas.openxmlformats.org/officeDocument/2006/relationships/oleObject" Target="../embeddings/oleObject23.bin"/><Relationship Id="rId11" Type="http://schemas.openxmlformats.org/officeDocument/2006/relationships/image" Target="../media/image1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17.emf"/><Relationship Id="rId8" Type="http://schemas.openxmlformats.org/officeDocument/2006/relationships/image" Target="../media/image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28.bin"/><Relationship Id="rId9" Type="http://schemas.openxmlformats.org/officeDocument/2006/relationships/image" Target="../media/image21.emf"/><Relationship Id="rId10" Type="http://schemas.openxmlformats.org/officeDocument/2006/relationships/oleObject" Target="../embeddings/oleObject29.bin"/><Relationship Id="rId11" Type="http://schemas.openxmlformats.org/officeDocument/2006/relationships/image" Target="../media/image1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4" Type="http://schemas.openxmlformats.org/officeDocument/2006/relationships/image" Target="../media/image33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4" Type="http://schemas.openxmlformats.org/officeDocument/2006/relationships/image" Target="../media/image33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19.emf"/><Relationship Id="rId8" Type="http://schemas.openxmlformats.org/officeDocument/2006/relationships/image" Target="../media/image3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16.emf"/><Relationship Id="rId10" Type="http://schemas.openxmlformats.org/officeDocument/2006/relationships/oleObject" Target="../embeddings/oleObject39.bin"/><Relationship Id="rId11" Type="http://schemas.openxmlformats.org/officeDocument/2006/relationships/image" Target="../media/image1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t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t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6.emf"/><Relationship Id="rId8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6.emf"/><Relationship Id="rId8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6.emf"/><Relationship Id="rId8" Type="http://schemas.openxmlformats.org/officeDocument/2006/relationships/image" Target="../media/image1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539750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Analyses of intervention effects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188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Mark </a:t>
            </a:r>
            <a:r>
              <a:rPr lang="en-US" sz="2800" dirty="0" smtClean="0">
                <a:latin typeface="Calibri" charset="0"/>
              </a:rPr>
              <a:t>Scheuerell</a:t>
            </a:r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 smtClean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 smtClean="0">
                <a:latin typeface="Calibri" charset="0"/>
              </a:rPr>
              <a:t>7 March 2017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4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icator_exampl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3" y="3146062"/>
            <a:ext cx="6400800" cy="2743200"/>
          </a:xfrm>
          <a:prstGeom prst="rect">
            <a:avLst/>
          </a:prstGeom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43211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690787"/>
              </p:ext>
            </p:extLst>
          </p:nvPr>
        </p:nvGraphicFramePr>
        <p:xfrm>
          <a:off x="1973263" y="2249488"/>
          <a:ext cx="23812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Equation" r:id="rId5" imgW="1206500" imgH="215900" progId="Equation.3">
                  <p:embed/>
                </p:oleObj>
              </mc:Choice>
              <mc:Fallback>
                <p:oleObj name="Equation" r:id="rId5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3263" y="2249488"/>
                        <a:ext cx="23812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575119"/>
              </p:ext>
            </p:extLst>
          </p:nvPr>
        </p:nvGraphicFramePr>
        <p:xfrm>
          <a:off x="4722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Equation" r:id="rId7" imgW="762000" imgH="215900" progId="Equation.3">
                  <p:embed/>
                </p:oleObj>
              </mc:Choice>
              <mc:Fallback>
                <p:oleObj name="Equation" r:id="rId7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2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3503034" y="265290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45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337975" y="1530921"/>
            <a:ext cx="6468050" cy="95410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171450" indent="-171450" algn="ctr">
              <a:spcAft>
                <a:spcPts val="120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What </a:t>
            </a:r>
            <a:r>
              <a:rPr lang="en-US" sz="2800" dirty="0" smtClean="0">
                <a:solidFill>
                  <a:schemeClr val="tx1"/>
                </a:solidFill>
                <a:latin typeface="Calibri"/>
                <a:cs typeface="Calibri"/>
              </a:rPr>
              <a:t>if the sales data were incomplete (e.g., they came from a subset of stores)?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80" y="3436810"/>
            <a:ext cx="2072579" cy="2011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58" y="3391090"/>
            <a:ext cx="3317921" cy="21031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3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56607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9687" y="6488113"/>
            <a:ext cx="40243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Hamilton (1989), West &amp; Harrison (1997)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031111"/>
              </p:ext>
            </p:extLst>
          </p:nvPr>
        </p:nvGraphicFramePr>
        <p:xfrm>
          <a:off x="2124759" y="225617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4759" y="225617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230162"/>
              </p:ext>
            </p:extLst>
          </p:nvPr>
        </p:nvGraphicFramePr>
        <p:xfrm>
          <a:off x="4836209" y="225562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6209" y="225562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91716" y="3164729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rgbClr val="4F81BD"/>
                </a:solidFill>
                <a:latin typeface="Calibri" pitchFamily="34" charset="0"/>
              </a:rPr>
              <a:t>Advertising effect</a:t>
            </a:r>
            <a:endParaRPr lang="en-US" sz="2400" i="1" dirty="0">
              <a:solidFill>
                <a:srgbClr val="4F81BD"/>
              </a:solidFill>
              <a:latin typeface="Calibri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469529"/>
              </p:ext>
            </p:extLst>
          </p:nvPr>
        </p:nvGraphicFramePr>
        <p:xfrm>
          <a:off x="5140220" y="3148980"/>
          <a:ext cx="337978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Equation" r:id="rId8" imgW="1714500" imgH="495300" progId="Equation.3">
                  <p:embed/>
                </p:oleObj>
              </mc:Choice>
              <mc:Fallback>
                <p:oleObj name="Equation" r:id="rId8" imgW="1714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40220" y="3148980"/>
                        <a:ext cx="3379787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3411894" y="3164729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92559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16430" y="265959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812900" y="4333866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582478"/>
              </p:ext>
            </p:extLst>
          </p:nvPr>
        </p:nvGraphicFramePr>
        <p:xfrm>
          <a:off x="2638393" y="4843865"/>
          <a:ext cx="12779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" name="Equation" r:id="rId10" imgW="647700" imgH="215900" progId="Equation.3">
                  <p:embed/>
                </p:oleObj>
              </mc:Choice>
              <mc:Fallback>
                <p:oleObj name="Equation" r:id="rId10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38393" y="4843865"/>
                        <a:ext cx="127793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982508"/>
              </p:ext>
            </p:extLst>
          </p:nvPr>
        </p:nvGraphicFramePr>
        <p:xfrm>
          <a:off x="4887009" y="4843453"/>
          <a:ext cx="1403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Equation" r:id="rId12" imgW="711200" imgH="215900" progId="Equation.3">
                  <p:embed/>
                </p:oleObj>
              </mc:Choice>
              <mc:Fallback>
                <p:oleObj name="Equation" r:id="rId12" imgW="71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7009" y="4843453"/>
                        <a:ext cx="1403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1099639" y="1481535"/>
            <a:ext cx="1438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sales</a:t>
            </a:r>
            <a:endParaRPr lang="en-US" sz="2400" i="1" dirty="0">
              <a:solidFill>
                <a:schemeClr val="accent4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816255" y="1945523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1035774" y="5259368"/>
            <a:ext cx="14455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Observed sales</a:t>
            </a:r>
            <a:endParaRPr lang="en-US" sz="2400" i="1" dirty="0">
              <a:solidFill>
                <a:schemeClr val="accent4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312922" y="5099020"/>
            <a:ext cx="301402" cy="1952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65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What about interventions in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obs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?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379754" y="1649898"/>
            <a:ext cx="6384493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It is entirely possible for their to be a change (intervention) in the observations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Field ecology (fisheries, ornithology)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Laboratory (microscopy, genetics, chemistry)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01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for change in observation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56607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970252"/>
              </p:ext>
            </p:extLst>
          </p:nvPr>
        </p:nvGraphicFramePr>
        <p:xfrm>
          <a:off x="2738650" y="2255838"/>
          <a:ext cx="15271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" name="Equation" r:id="rId4" imgW="774700" imgH="215900" progId="Equation.3">
                  <p:embed/>
                </p:oleObj>
              </mc:Choice>
              <mc:Fallback>
                <p:oleObj name="Equation" r:id="rId4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8650" y="2255838"/>
                        <a:ext cx="15271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678708"/>
              </p:ext>
            </p:extLst>
          </p:nvPr>
        </p:nvGraphicFramePr>
        <p:xfrm>
          <a:off x="4888867" y="2255838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88867" y="2255838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400833" y="4679774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rgbClr val="4F81BD"/>
                </a:solidFill>
                <a:latin typeface="Calibri" pitchFamily="34" charset="0"/>
              </a:rPr>
              <a:t>Intervention</a:t>
            </a:r>
          </a:p>
          <a:p>
            <a:pPr algn="ctr">
              <a:defRPr/>
            </a:pPr>
            <a:r>
              <a:rPr lang="en-US" sz="2400" i="1" dirty="0" smtClean="0">
                <a:solidFill>
                  <a:srgbClr val="4F81BD"/>
                </a:solidFill>
                <a:latin typeface="Calibri" pitchFamily="34" charset="0"/>
              </a:rPr>
              <a:t>effect</a:t>
            </a:r>
            <a:endParaRPr lang="en-US" sz="2400" i="1" dirty="0">
              <a:solidFill>
                <a:srgbClr val="4F81BD"/>
              </a:solidFill>
              <a:latin typeface="Calibri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3485988" y="4679774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999688" y="4152582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90524" y="4174641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819346" y="3257216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041588"/>
              </p:ext>
            </p:extLst>
          </p:nvPr>
        </p:nvGraphicFramePr>
        <p:xfrm>
          <a:off x="2328536" y="3767138"/>
          <a:ext cx="20796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" name="Equation" r:id="rId8" imgW="1054100" imgH="215900" progId="Equation.3">
                  <p:embed/>
                </p:oleObj>
              </mc:Choice>
              <mc:Fallback>
                <p:oleObj name="Equation" r:id="rId8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8536" y="3767138"/>
                        <a:ext cx="207962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207403"/>
              </p:ext>
            </p:extLst>
          </p:nvPr>
        </p:nvGraphicFramePr>
        <p:xfrm>
          <a:off x="4893455" y="3766803"/>
          <a:ext cx="1403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Equation" r:id="rId10" imgW="711200" imgH="215900" progId="Equation.3">
                  <p:embed/>
                </p:oleObj>
              </mc:Choice>
              <mc:Fallback>
                <p:oleObj name="Equation" r:id="rId10" imgW="71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3455" y="3766803"/>
                        <a:ext cx="1403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74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for change in observation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26054" y="2620913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819346" y="1703488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037751"/>
              </p:ext>
            </p:extLst>
          </p:nvPr>
        </p:nvGraphicFramePr>
        <p:xfrm>
          <a:off x="2328536" y="2213410"/>
          <a:ext cx="20796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7" name="Equation" r:id="rId4" imgW="1054100" imgH="215900" progId="Equation.3">
                  <p:embed/>
                </p:oleObj>
              </mc:Choice>
              <mc:Fallback>
                <p:oleObj name="Equation" r:id="rId4" imgW="1054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8536" y="2213410"/>
                        <a:ext cx="207962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510879"/>
              </p:ext>
            </p:extLst>
          </p:nvPr>
        </p:nvGraphicFramePr>
        <p:xfrm>
          <a:off x="4893455" y="2213075"/>
          <a:ext cx="1403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Equation" r:id="rId6" imgW="711200" imgH="215900" progId="Equation.3">
                  <p:embed/>
                </p:oleObj>
              </mc:Choice>
              <mc:Fallback>
                <p:oleObj name="Equation" r:id="rId6" imgW="71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93455" y="2213075"/>
                        <a:ext cx="1403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30" y="3157396"/>
            <a:ext cx="6934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1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for change in observation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56607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834816"/>
              </p:ext>
            </p:extLst>
          </p:nvPr>
        </p:nvGraphicFramePr>
        <p:xfrm>
          <a:off x="2738650" y="2255838"/>
          <a:ext cx="15271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5" name="Equation" r:id="rId4" imgW="774700" imgH="215900" progId="Equation.3">
                  <p:embed/>
                </p:oleObj>
              </mc:Choice>
              <mc:Fallback>
                <p:oleObj name="Equation" r:id="rId4" imgW="774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8650" y="2255838"/>
                        <a:ext cx="1527175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942176"/>
              </p:ext>
            </p:extLst>
          </p:nvPr>
        </p:nvGraphicFramePr>
        <p:xfrm>
          <a:off x="4888867" y="2255838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6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88867" y="2255838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400833" y="4679774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rgbClr val="4F81BD"/>
                </a:solidFill>
                <a:latin typeface="Calibri" pitchFamily="34" charset="0"/>
              </a:rPr>
              <a:t>Effect on observation</a:t>
            </a:r>
            <a:endParaRPr lang="en-US" sz="2400" i="1" dirty="0">
              <a:solidFill>
                <a:srgbClr val="4F81BD"/>
              </a:solidFill>
              <a:latin typeface="Calibri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3468388" y="4679774"/>
            <a:ext cx="222415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Covariate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 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(</a:t>
            </a:r>
            <a:r>
              <a:rPr lang="en-US" sz="2400" i="1" dirty="0" err="1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obsID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, daylight)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999688" y="4152582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90524" y="4174641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819346" y="3257216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27634"/>
              </p:ext>
            </p:extLst>
          </p:nvPr>
        </p:nvGraphicFramePr>
        <p:xfrm>
          <a:off x="2324779" y="3773585"/>
          <a:ext cx="21796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7" name="Equation" r:id="rId8" imgW="1104900" imgH="215900" progId="Equation.3">
                  <p:embed/>
                </p:oleObj>
              </mc:Choice>
              <mc:Fallback>
                <p:oleObj name="Equation" r:id="rId8" imgW="1104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24779" y="3773585"/>
                        <a:ext cx="217963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80391"/>
              </p:ext>
            </p:extLst>
          </p:nvPr>
        </p:nvGraphicFramePr>
        <p:xfrm>
          <a:off x="4893455" y="3766803"/>
          <a:ext cx="1403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8" name="Equation" r:id="rId10" imgW="711200" imgH="215900" progId="Equation.3">
                  <p:embed/>
                </p:oleObj>
              </mc:Choice>
              <mc:Fallback>
                <p:oleObj name="Equation" r:id="rId10" imgW="71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3455" y="3766803"/>
                        <a:ext cx="1403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33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6" y="898864"/>
            <a:ext cx="7769209" cy="3404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10" y="5047136"/>
            <a:ext cx="2132580" cy="7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2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The salmon story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9459" name="TextBox 5"/>
          <p:cNvSpPr txBox="1">
            <a:spLocks noChangeArrowheads="1"/>
          </p:cNvSpPr>
          <p:nvPr/>
        </p:nvSpPr>
        <p:spPr bwMode="auto">
          <a:xfrm>
            <a:off x="2970213" y="1724572"/>
            <a:ext cx="5699654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Major declines in populations across the continental U.S. &amp; southern Canada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Evolutionary Significant Units (ESUs) form </a:t>
            </a:r>
            <a:r>
              <a:rPr lang="en-US" sz="2200" dirty="0" smtClean="0">
                <a:latin typeface="Calibri" pitchFamily="34" charset="0"/>
              </a:rPr>
              <a:t>basis </a:t>
            </a:r>
            <a:r>
              <a:rPr lang="en-US" sz="2200" dirty="0">
                <a:latin typeface="Calibri" pitchFamily="34" charset="0"/>
              </a:rPr>
              <a:t>for conservation &amp; management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28/52 </a:t>
            </a:r>
            <a:r>
              <a:rPr lang="en-US" sz="2200" dirty="0" smtClean="0">
                <a:latin typeface="Calibri" pitchFamily="34" charset="0"/>
              </a:rPr>
              <a:t>ESUs listed </a:t>
            </a:r>
            <a:r>
              <a:rPr lang="en-US" sz="2200" dirty="0">
                <a:latin typeface="Calibri" pitchFamily="34" charset="0"/>
              </a:rPr>
              <a:t>as </a:t>
            </a:r>
            <a:r>
              <a:rPr lang="en-US" sz="2200" i="1" dirty="0" smtClean="0">
                <a:latin typeface="Calibri" pitchFamily="34" charset="0"/>
              </a:rPr>
              <a:t>threatened</a:t>
            </a:r>
            <a:r>
              <a:rPr lang="en-US" sz="2200" dirty="0" smtClean="0">
                <a:latin typeface="Calibri" pitchFamily="34" charset="0"/>
              </a:rPr>
              <a:t> </a:t>
            </a:r>
            <a:r>
              <a:rPr lang="en-US" sz="2200" dirty="0">
                <a:latin typeface="Calibri" pitchFamily="34" charset="0"/>
              </a:rPr>
              <a:t>or </a:t>
            </a:r>
            <a:r>
              <a:rPr lang="en-US" sz="2200" i="1" dirty="0" smtClean="0">
                <a:latin typeface="Calibri" pitchFamily="34" charset="0"/>
              </a:rPr>
              <a:t>endangered</a:t>
            </a:r>
            <a:r>
              <a:rPr lang="en-US" sz="2200" dirty="0" smtClean="0">
                <a:latin typeface="Calibri" pitchFamily="34" charset="0"/>
              </a:rPr>
              <a:t> </a:t>
            </a:r>
            <a:r>
              <a:rPr lang="en-US" sz="2200" dirty="0">
                <a:latin typeface="Calibri" pitchFamily="34" charset="0"/>
              </a:rPr>
              <a:t>under U.S. Endangered Species Act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Human </a:t>
            </a:r>
            <a:r>
              <a:rPr lang="en-US" sz="2200" dirty="0" smtClean="0">
                <a:latin typeface="Calibri" pitchFamily="34" charset="0"/>
              </a:rPr>
              <a:t>(</a:t>
            </a:r>
            <a:r>
              <a:rPr lang="en-US" sz="2200" dirty="0" err="1" smtClean="0">
                <a:latin typeface="Calibri" pitchFamily="34" charset="0"/>
              </a:rPr>
              <a:t>eg</a:t>
            </a:r>
            <a:r>
              <a:rPr lang="en-US" sz="2200" dirty="0" smtClean="0">
                <a:latin typeface="Calibri" pitchFamily="34" charset="0"/>
              </a:rPr>
              <a:t>, dams</a:t>
            </a:r>
            <a:r>
              <a:rPr lang="en-US" sz="2200" dirty="0">
                <a:latin typeface="Calibri" pitchFamily="34" charset="0"/>
              </a:rPr>
              <a:t>, harvest) &amp; natural (climate) causes have contributed to declines</a:t>
            </a:r>
          </a:p>
          <a:p>
            <a:pPr marL="171450" indent="-171450">
              <a:spcAft>
                <a:spcPts val="1800"/>
              </a:spcAft>
              <a:buFont typeface="Arial" pitchFamily="34" charset="0"/>
              <a:buChar char="•"/>
            </a:pPr>
            <a:r>
              <a:rPr lang="en-US" sz="2200" dirty="0">
                <a:latin typeface="Calibri" pitchFamily="34" charset="0"/>
              </a:rPr>
              <a:t>Big money </a:t>
            </a:r>
            <a:r>
              <a:rPr lang="en-US" sz="2200" dirty="0" smtClean="0">
                <a:latin typeface="Calibri" pitchFamily="34" charset="0"/>
              </a:rPr>
              <a:t>business ($4 </a:t>
            </a:r>
            <a:r>
              <a:rPr lang="en-US" sz="2200" dirty="0">
                <a:latin typeface="Calibri" pitchFamily="34" charset="0"/>
              </a:rPr>
              <a:t>billion </a:t>
            </a:r>
            <a:r>
              <a:rPr lang="en-US" sz="2200" dirty="0" smtClean="0">
                <a:latin typeface="Calibri" pitchFamily="34" charset="0"/>
              </a:rPr>
              <a:t>per decade)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chinoo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132" y="1869631"/>
            <a:ext cx="1929258" cy="38101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02662" y="5712734"/>
            <a:ext cx="191647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Source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: State of the Salmon</a:t>
            </a:r>
          </a:p>
        </p:txBody>
      </p:sp>
    </p:spTree>
    <p:extLst>
      <p:ext uri="{BB962C8B-B14F-4D97-AF65-F5344CB8AC3E}">
        <p14:creationId xmlns:p14="http://schemas.microsoft.com/office/powerpoint/2010/main" val="279958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dirty="0" smtClean="0">
                <a:solidFill>
                  <a:srgbClr val="1F497D"/>
                </a:solidFill>
                <a:latin typeface="Calibri"/>
              </a:rPr>
              <a:t>Recall the salmon life cycle</a:t>
            </a:r>
            <a:endParaRPr lang="en-US" sz="4400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5438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9" name="Text Box 5"/>
          <p:cNvSpPr txBox="1">
            <a:spLocks noChangeArrowheads="1"/>
          </p:cNvSpPr>
          <p:nvPr/>
        </p:nvSpPr>
        <p:spPr bwMode="auto">
          <a:xfrm>
            <a:off x="2277062" y="2682480"/>
            <a:ext cx="180769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5888" indent="-115888" algn="ctr"/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Adults spawn in freshwater</a:t>
            </a: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0" name="Text Box 6"/>
          <p:cNvSpPr txBox="1">
            <a:spLocks noChangeArrowheads="1"/>
          </p:cNvSpPr>
          <p:nvPr/>
        </p:nvSpPr>
        <p:spPr bwMode="auto">
          <a:xfrm>
            <a:off x="4982878" y="3220212"/>
            <a:ext cx="13296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5888" indent="-115888" algn="ctr"/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Parr rear</a:t>
            </a: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41" name="Text Box 7"/>
          <p:cNvSpPr txBox="1">
            <a:spLocks noChangeArrowheads="1"/>
          </p:cNvSpPr>
          <p:nvPr/>
        </p:nvSpPr>
        <p:spPr bwMode="auto">
          <a:xfrm>
            <a:off x="5041470" y="4547043"/>
            <a:ext cx="12295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5888" indent="-115888" algn="ctr"/>
            <a:r>
              <a:rPr lang="en-US" sz="2000" dirty="0">
                <a:latin typeface="Calibri" pitchFamily="34" charset="0"/>
              </a:rPr>
              <a:t>Smolts </a:t>
            </a:r>
            <a:r>
              <a:rPr lang="en-US" sz="2000" dirty="0" smtClean="0">
                <a:latin typeface="Calibri" pitchFamily="34" charset="0"/>
              </a:rPr>
              <a:t>emigrate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42" name="Text Box 8"/>
          <p:cNvSpPr txBox="1">
            <a:spLocks noChangeArrowheads="1"/>
          </p:cNvSpPr>
          <p:nvPr/>
        </p:nvSpPr>
        <p:spPr bwMode="auto">
          <a:xfrm>
            <a:off x="1524436" y="5394945"/>
            <a:ext cx="25098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 algn="ctr"/>
            <a:r>
              <a:rPr lang="en-US" sz="2000" dirty="0" smtClean="0">
                <a:latin typeface="Calibri" pitchFamily="34" charset="0"/>
              </a:rPr>
              <a:t>Mature at sea</a:t>
            </a:r>
            <a:endParaRPr lang="en-US" sz="2000" dirty="0">
              <a:latin typeface="Calibri" pitchFamily="34" charset="0"/>
            </a:endParaRPr>
          </a:p>
        </p:txBody>
      </p:sp>
      <p:cxnSp>
        <p:nvCxnSpPr>
          <p:cNvPr id="143" name="AutoShape 9"/>
          <p:cNvCxnSpPr>
            <a:cxnSpLocks noChangeShapeType="1"/>
            <a:stCxn id="148" idx="1"/>
            <a:endCxn id="179" idx="1"/>
          </p:cNvCxnSpPr>
          <p:nvPr/>
        </p:nvCxnSpPr>
        <p:spPr bwMode="auto">
          <a:xfrm rot="10800000" flipH="1">
            <a:off x="1697012" y="2402534"/>
            <a:ext cx="30162" cy="2518164"/>
          </a:xfrm>
          <a:prstGeom prst="curvedConnector3">
            <a:avLst>
              <a:gd name="adj1" fmla="val -1584716"/>
            </a:avLst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44" name="AutoShape 10"/>
          <p:cNvCxnSpPr>
            <a:cxnSpLocks noChangeShapeType="1"/>
            <a:stCxn id="179" idx="3"/>
            <a:endCxn id="147" idx="0"/>
          </p:cNvCxnSpPr>
          <p:nvPr/>
        </p:nvCxnSpPr>
        <p:spPr bwMode="auto">
          <a:xfrm>
            <a:off x="4108424" y="2402534"/>
            <a:ext cx="2642708" cy="835966"/>
          </a:xfrm>
          <a:prstGeom prst="curvedConnector2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45" name="AutoShape 11"/>
          <p:cNvCxnSpPr>
            <a:cxnSpLocks noChangeShapeType="1"/>
            <a:stCxn id="147" idx="2"/>
            <a:endCxn id="149" idx="3"/>
          </p:cNvCxnSpPr>
          <p:nvPr/>
        </p:nvCxnSpPr>
        <p:spPr bwMode="auto">
          <a:xfrm rot="5400000">
            <a:off x="6125082" y="3779172"/>
            <a:ext cx="635505" cy="616597"/>
          </a:xfrm>
          <a:prstGeom prst="curvedConnector2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46" name="AutoShape 12"/>
          <p:cNvCxnSpPr>
            <a:cxnSpLocks noChangeShapeType="1"/>
            <a:stCxn id="149" idx="1"/>
            <a:endCxn id="148" idx="3"/>
          </p:cNvCxnSpPr>
          <p:nvPr/>
        </p:nvCxnSpPr>
        <p:spPr bwMode="auto">
          <a:xfrm rot="10800000" flipV="1">
            <a:off x="4138588" y="4405222"/>
            <a:ext cx="1046623" cy="515475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147" name="Group 15"/>
          <p:cNvPicPr>
            <a:picLocks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69684" y="3238500"/>
            <a:ext cx="1162895" cy="531218"/>
          </a:xfrm>
          <a:prstGeom prst="rect">
            <a:avLst/>
          </a:prstGeom>
          <a:noFill/>
        </p:spPr>
      </p:pic>
      <p:pic>
        <p:nvPicPr>
          <p:cNvPr id="148" name="Picture 23" descr="chinook (ocean)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7012" y="4429367"/>
            <a:ext cx="2441575" cy="98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9" name="Picture 25" descr="chinook (ocean)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5210" y="4263141"/>
            <a:ext cx="9493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0" name="Group 66"/>
          <p:cNvGrpSpPr>
            <a:grpSpLocks/>
          </p:cNvGrpSpPr>
          <p:nvPr/>
        </p:nvGrpSpPr>
        <p:grpSpPr bwMode="auto">
          <a:xfrm>
            <a:off x="5220107" y="2299722"/>
            <a:ext cx="417512" cy="469900"/>
            <a:chOff x="5384346" y="2378529"/>
            <a:chExt cx="416379" cy="468820"/>
          </a:xfrm>
        </p:grpSpPr>
        <p:sp>
          <p:nvSpPr>
            <p:cNvPr id="151" name="Oval 150"/>
            <p:cNvSpPr/>
            <p:nvPr/>
          </p:nvSpPr>
          <p:spPr>
            <a:xfrm>
              <a:off x="5607576" y="2592349"/>
              <a:ext cx="74411" cy="6493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5531582" y="2578094"/>
              <a:ext cx="74411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5612326" y="2440300"/>
              <a:ext cx="74410" cy="6493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5550581" y="2502069"/>
              <a:ext cx="74411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5636073" y="2521076"/>
              <a:ext cx="74411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5699401" y="2573343"/>
              <a:ext cx="72827" cy="6493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5659821" y="2663622"/>
              <a:ext cx="74410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5723149" y="2606604"/>
              <a:ext cx="72827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5669321" y="2459306"/>
              <a:ext cx="74410" cy="6493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5727898" y="2511573"/>
              <a:ext cx="72827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5541082" y="2449803"/>
              <a:ext cx="74411" cy="6493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5602826" y="2701635"/>
              <a:ext cx="74410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5555331" y="2654119"/>
              <a:ext cx="74410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5531582" y="2741231"/>
              <a:ext cx="74411" cy="6335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5474587" y="2668374"/>
              <a:ext cx="74411" cy="6493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5460339" y="2597100"/>
              <a:ext cx="74410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5479338" y="2521076"/>
              <a:ext cx="74410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5384346" y="2635113"/>
              <a:ext cx="72827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5389095" y="2521076"/>
              <a:ext cx="72827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5460339" y="2426045"/>
              <a:ext cx="74410" cy="6335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5583828" y="2378529"/>
              <a:ext cx="74410" cy="6335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5526833" y="2383281"/>
              <a:ext cx="74410" cy="6335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5412843" y="2459306"/>
              <a:ext cx="72827" cy="64937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5431842" y="2720641"/>
              <a:ext cx="72827" cy="6493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5474587" y="2783995"/>
              <a:ext cx="74411" cy="6335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5598076" y="2779244"/>
              <a:ext cx="74411" cy="6335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5664570" y="2736479"/>
              <a:ext cx="74411" cy="6335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78" name="Text Box 6"/>
          <p:cNvSpPr txBox="1">
            <a:spLocks noChangeArrowheads="1"/>
          </p:cNvSpPr>
          <p:nvPr/>
        </p:nvSpPr>
        <p:spPr bwMode="auto">
          <a:xfrm>
            <a:off x="4606034" y="1887434"/>
            <a:ext cx="17541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 algn="ctr"/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Eggs incubate</a:t>
            </a: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79" name="Picture 178" descr="chinook_SILO.jpg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7174" y="1783409"/>
            <a:ext cx="2381250" cy="1238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0" name="Text Box 6"/>
          <p:cNvSpPr txBox="1">
            <a:spLocks noChangeArrowheads="1"/>
          </p:cNvSpPr>
          <p:nvPr/>
        </p:nvSpPr>
        <p:spPr bwMode="auto">
          <a:xfrm>
            <a:off x="7594082" y="3087231"/>
            <a:ext cx="1242603" cy="707886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15888" indent="-115888" algn="ctr"/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</a:rPr>
              <a:t>Massive</a:t>
            </a:r>
          </a:p>
          <a:p>
            <a:pPr marL="115888" indent="-115888" algn="ctr"/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</a:rPr>
              <a:t>mortality</a:t>
            </a:r>
            <a:endParaRPr lang="en-US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81" name="Circular Arrow 180"/>
          <p:cNvSpPr/>
          <p:nvPr/>
        </p:nvSpPr>
        <p:spPr>
          <a:xfrm rot="5400000">
            <a:off x="5620341" y="2369735"/>
            <a:ext cx="2222511" cy="2143961"/>
          </a:xfrm>
          <a:prstGeom prst="circularArrow">
            <a:avLst>
              <a:gd name="adj1" fmla="val 4492"/>
              <a:gd name="adj2" fmla="val 1060030"/>
              <a:gd name="adj3" fmla="val 20454459"/>
              <a:gd name="adj4" fmla="val 10806339"/>
              <a:gd name="adj5" fmla="val 8829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1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Big question in the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41126" y="1367511"/>
            <a:ext cx="6461749" cy="5232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sz="2800" dirty="0">
                <a:solidFill>
                  <a:schemeClr val="tx1"/>
                </a:solidFill>
                <a:cs typeface="Calibri"/>
              </a:rPr>
              <a:t>What is the effect of advertising on sales</a:t>
            </a:r>
            <a:r>
              <a:rPr lang="en-US" sz="2800" dirty="0" smtClean="0">
                <a:solidFill>
                  <a:schemeClr val="tx1"/>
                </a:solidFill>
                <a:cs typeface="Calibri"/>
              </a:rPr>
              <a:t>?</a:t>
            </a:r>
            <a:endParaRPr lang="en-US" sz="28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60850" y="2150105"/>
            <a:ext cx="3204553" cy="120032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Anheuser-Busch</a:t>
            </a:r>
          </a:p>
          <a:p>
            <a:pPr algn="ctr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spends $35 million/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yr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  <a:p>
            <a:pPr algn="ctr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on Super Bowl ads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133505" y="5386245"/>
            <a:ext cx="4850670" cy="5232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0" algn="ctr">
              <a:spcBef>
                <a:spcPts val="180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prstClr val="black"/>
                </a:solidFill>
                <a:cs typeface="Calibri"/>
              </a:rPr>
              <a:t>How do they know this?</a:t>
            </a:r>
            <a:endParaRPr lang="en-US" sz="2800" dirty="0" smtClean="0">
              <a:solidFill>
                <a:srgbClr val="7F7F7F"/>
              </a:solidFill>
              <a:latin typeface="Calibri"/>
              <a:cs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6951" y="2162175"/>
            <a:ext cx="4257583" cy="2982136"/>
            <a:chOff x="686951" y="2162175"/>
            <a:chExt cx="4257583" cy="2982136"/>
          </a:xfrm>
        </p:grpSpPr>
        <p:grpSp>
          <p:nvGrpSpPr>
            <p:cNvPr id="14" name="Group 13"/>
            <p:cNvGrpSpPr/>
            <p:nvPr/>
          </p:nvGrpSpPr>
          <p:grpSpPr>
            <a:xfrm>
              <a:off x="730407" y="2162175"/>
              <a:ext cx="4214127" cy="2957378"/>
              <a:chOff x="811981" y="3737437"/>
              <a:chExt cx="4351002" cy="3053434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1981" y="3737437"/>
                <a:ext cx="4351002" cy="305343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769" y="3988508"/>
                <a:ext cx="3958567" cy="2078248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686951" y="4836534"/>
              <a:ext cx="114646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400" dirty="0" smtClean="0">
                  <a:solidFill>
                    <a:schemeClr val="bg1">
                      <a:lumMod val="65000"/>
                    </a:schemeClr>
                  </a:solidFill>
                  <a:latin typeface="Calibri"/>
                  <a:cs typeface="Calibri"/>
                </a:rPr>
                <a:t>©Budweiser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10216" y="3908778"/>
            <a:ext cx="3305820" cy="81565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algn="ctr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$95 million/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yr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in revenue</a:t>
            </a:r>
          </a:p>
          <a:p>
            <a:pPr algn="ctr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(170% return!)</a:t>
            </a:r>
          </a:p>
        </p:txBody>
      </p:sp>
      <p:cxnSp>
        <p:nvCxnSpPr>
          <p:cNvPr id="19" name="Straight Arrow Connector 18"/>
          <p:cNvCxnSpPr>
            <a:stCxn id="8" idx="2"/>
            <a:endCxn id="18" idx="0"/>
          </p:cNvCxnSpPr>
          <p:nvPr/>
        </p:nvCxnSpPr>
        <p:spPr>
          <a:xfrm flipH="1">
            <a:off x="6963126" y="3350433"/>
            <a:ext cx="1" cy="55834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10671" y="6488113"/>
            <a:ext cx="21333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Hartman 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et al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 (2015)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212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dirty="0">
                <a:solidFill>
                  <a:srgbClr val="1F497D"/>
                </a:solidFill>
                <a:latin typeface="Calibri"/>
              </a:rPr>
              <a:t>“Conservation” hatcheries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5438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Text Box 5"/>
          <p:cNvSpPr txBox="1">
            <a:spLocks noChangeArrowheads="1"/>
          </p:cNvSpPr>
          <p:nvPr/>
        </p:nvSpPr>
        <p:spPr bwMode="auto">
          <a:xfrm>
            <a:off x="1848229" y="3418990"/>
            <a:ext cx="180769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5888" indent="-115888" algn="ctr"/>
            <a:r>
              <a:rPr lang="en-US" sz="2000" dirty="0" smtClean="0">
                <a:solidFill>
                  <a:srgbClr val="000000"/>
                </a:solidFill>
                <a:latin typeface="Calibri" pitchFamily="34" charset="0"/>
              </a:rPr>
              <a:t>Adults return to freshwater</a:t>
            </a:r>
            <a:endParaRPr 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2" name="Text Box 7"/>
          <p:cNvSpPr txBox="1">
            <a:spLocks noChangeArrowheads="1"/>
          </p:cNvSpPr>
          <p:nvPr/>
        </p:nvSpPr>
        <p:spPr bwMode="auto">
          <a:xfrm>
            <a:off x="4612637" y="5283553"/>
            <a:ext cx="12295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5888" indent="-115888" algn="ctr"/>
            <a:r>
              <a:rPr lang="en-US" sz="2000" dirty="0">
                <a:latin typeface="Calibri" pitchFamily="34" charset="0"/>
              </a:rPr>
              <a:t>Smolts </a:t>
            </a:r>
            <a:r>
              <a:rPr lang="en-US" sz="2000" dirty="0" smtClean="0">
                <a:latin typeface="Calibri" pitchFamily="34" charset="0"/>
              </a:rPr>
              <a:t>emigrate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73" name="Text Box 8"/>
          <p:cNvSpPr txBox="1">
            <a:spLocks noChangeArrowheads="1"/>
          </p:cNvSpPr>
          <p:nvPr/>
        </p:nvSpPr>
        <p:spPr bwMode="auto">
          <a:xfrm>
            <a:off x="1095603" y="6131455"/>
            <a:ext cx="25098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5888" indent="-115888" algn="ctr"/>
            <a:r>
              <a:rPr lang="en-US" sz="2000" dirty="0" smtClean="0">
                <a:latin typeface="Calibri" pitchFamily="34" charset="0"/>
              </a:rPr>
              <a:t>Mature at sea</a:t>
            </a:r>
            <a:endParaRPr lang="en-US" sz="2000" dirty="0">
              <a:latin typeface="Calibri" pitchFamily="34" charset="0"/>
            </a:endParaRPr>
          </a:p>
        </p:txBody>
      </p:sp>
      <p:cxnSp>
        <p:nvCxnSpPr>
          <p:cNvPr id="74" name="AutoShape 9"/>
          <p:cNvCxnSpPr>
            <a:cxnSpLocks noChangeShapeType="1"/>
            <a:stCxn id="76" idx="1"/>
            <a:endCxn id="78" idx="1"/>
          </p:cNvCxnSpPr>
          <p:nvPr/>
        </p:nvCxnSpPr>
        <p:spPr bwMode="auto">
          <a:xfrm rot="10800000" flipH="1">
            <a:off x="1268179" y="3139044"/>
            <a:ext cx="30162" cy="2518164"/>
          </a:xfrm>
          <a:prstGeom prst="curvedConnector3">
            <a:avLst>
              <a:gd name="adj1" fmla="val -1584716"/>
            </a:avLst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5" name="AutoShape 12"/>
          <p:cNvCxnSpPr>
            <a:cxnSpLocks noChangeShapeType="1"/>
            <a:stCxn id="77" idx="1"/>
            <a:endCxn id="76" idx="3"/>
          </p:cNvCxnSpPr>
          <p:nvPr/>
        </p:nvCxnSpPr>
        <p:spPr bwMode="auto">
          <a:xfrm rot="10800000" flipV="1">
            <a:off x="3709755" y="5141732"/>
            <a:ext cx="1046623" cy="515475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  <a:round/>
            <a:headEnd/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pic>
        <p:nvPicPr>
          <p:cNvPr id="76" name="Picture 23" descr="chinook (ocean)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68179" y="5165877"/>
            <a:ext cx="2441575" cy="98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5" descr="chinook (ocean)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56377" y="4999651"/>
            <a:ext cx="949325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 descr="chinook_SILO.jpg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8341" y="2519919"/>
            <a:ext cx="2381250" cy="1238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9" name="Shape 137"/>
          <p:cNvCxnSpPr>
            <a:stCxn id="84" idx="3"/>
            <a:endCxn id="86" idx="0"/>
          </p:cNvCxnSpPr>
          <p:nvPr/>
        </p:nvCxnSpPr>
        <p:spPr>
          <a:xfrm>
            <a:off x="5083093" y="1872757"/>
            <a:ext cx="535045" cy="649628"/>
          </a:xfrm>
          <a:prstGeom prst="curvedConnector2">
            <a:avLst/>
          </a:prstGeom>
          <a:ln w="25400">
            <a:solidFill>
              <a:schemeClr val="accent3">
                <a:lumMod val="75000"/>
              </a:schemeClr>
            </a:solidFill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86" idx="3"/>
            <a:endCxn id="85" idx="0"/>
          </p:cNvCxnSpPr>
          <p:nvPr/>
        </p:nvCxnSpPr>
        <p:spPr>
          <a:xfrm>
            <a:off x="6232500" y="2876398"/>
            <a:ext cx="356656" cy="649628"/>
          </a:xfrm>
          <a:prstGeom prst="curvedConnector2">
            <a:avLst/>
          </a:prstGeom>
          <a:ln w="25400">
            <a:solidFill>
              <a:schemeClr val="accent3">
                <a:lumMod val="75000"/>
              </a:schemeClr>
            </a:solidFill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156"/>
          <p:cNvCxnSpPr>
            <a:stCxn id="85" idx="3"/>
            <a:endCxn id="87" idx="0"/>
          </p:cNvCxnSpPr>
          <p:nvPr/>
        </p:nvCxnSpPr>
        <p:spPr>
          <a:xfrm>
            <a:off x="7025129" y="3879963"/>
            <a:ext cx="457525" cy="649554"/>
          </a:xfrm>
          <a:prstGeom prst="curvedConnector2">
            <a:avLst/>
          </a:prstGeom>
          <a:ln w="25400">
            <a:solidFill>
              <a:schemeClr val="accent3">
                <a:lumMod val="75000"/>
              </a:schemeClr>
            </a:solidFill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159"/>
          <p:cNvCxnSpPr>
            <a:stCxn id="78" idx="0"/>
            <a:endCxn id="84" idx="1"/>
          </p:cNvCxnSpPr>
          <p:nvPr/>
        </p:nvCxnSpPr>
        <p:spPr>
          <a:xfrm rot="5400000" flipH="1" flipV="1">
            <a:off x="2901267" y="1460456"/>
            <a:ext cx="647162" cy="1471764"/>
          </a:xfrm>
          <a:prstGeom prst="curvedConnector2">
            <a:avLst/>
          </a:prstGeom>
          <a:ln w="25400">
            <a:solidFill>
              <a:schemeClr val="accent3">
                <a:lumMod val="75000"/>
              </a:schemeClr>
            </a:solidFill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156"/>
          <p:cNvCxnSpPr>
            <a:stCxn id="87" idx="1"/>
          </p:cNvCxnSpPr>
          <p:nvPr/>
        </p:nvCxnSpPr>
        <p:spPr>
          <a:xfrm rot="10800000" flipV="1">
            <a:off x="5815616" y="4883454"/>
            <a:ext cx="1130196" cy="25204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>
                <a:lumMod val="75000"/>
              </a:schemeClr>
            </a:solidFill>
            <a:tailEnd type="stealth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Box 5"/>
          <p:cNvSpPr txBox="1">
            <a:spLocks noChangeArrowheads="1"/>
          </p:cNvSpPr>
          <p:nvPr/>
        </p:nvSpPr>
        <p:spPr bwMode="auto">
          <a:xfrm>
            <a:off x="3960730" y="1518744"/>
            <a:ext cx="1122363" cy="70802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29" tIns="45714" rIns="91429" bIns="45714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 pitchFamily="34" charset="0"/>
              </a:rPr>
              <a:t>Adults</a:t>
            </a:r>
          </a:p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 pitchFamily="34" charset="0"/>
              </a:rPr>
              <a:t>spawned</a:t>
            </a:r>
          </a:p>
        </p:txBody>
      </p:sp>
      <p:sp>
        <p:nvSpPr>
          <p:cNvPr id="85" name="Text Box 6"/>
          <p:cNvSpPr txBox="1">
            <a:spLocks noChangeArrowheads="1"/>
          </p:cNvSpPr>
          <p:nvPr/>
        </p:nvSpPr>
        <p:spPr bwMode="auto">
          <a:xfrm>
            <a:off x="6153182" y="3526026"/>
            <a:ext cx="871947" cy="707874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29" tIns="45714" rIns="91429" bIns="45714">
            <a:spAutoFit/>
          </a:bodyPr>
          <a:lstStyle/>
          <a:p>
            <a:pPr algn="ctr">
              <a:defRPr/>
            </a:pPr>
            <a:r>
              <a:rPr lang="en-US" sz="2000" dirty="0" smtClean="0">
                <a:solidFill>
                  <a:prstClr val="white"/>
                </a:solidFill>
                <a:latin typeface="Calibri" pitchFamily="34" charset="0"/>
              </a:rPr>
              <a:t>Parr</a:t>
            </a:r>
            <a:endParaRPr lang="en-US" sz="2000" dirty="0">
              <a:solidFill>
                <a:prstClr val="white"/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sz="2000" dirty="0" smtClean="0">
                <a:solidFill>
                  <a:prstClr val="white"/>
                </a:solidFill>
                <a:latin typeface="Calibri" pitchFamily="34" charset="0"/>
              </a:rPr>
              <a:t>reared</a:t>
            </a:r>
            <a:endParaRPr lang="en-US" sz="200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86" name="Text Box 8"/>
          <p:cNvSpPr txBox="1">
            <a:spLocks noChangeArrowheads="1"/>
          </p:cNvSpPr>
          <p:nvPr/>
        </p:nvSpPr>
        <p:spPr bwMode="auto">
          <a:xfrm>
            <a:off x="5003775" y="2522385"/>
            <a:ext cx="1228725" cy="708025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29" tIns="45714" rIns="91429" bIns="45714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 pitchFamily="34" charset="0"/>
              </a:rPr>
              <a:t>Eggs</a:t>
            </a:r>
          </a:p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 pitchFamily="34" charset="0"/>
              </a:rPr>
              <a:t>incubated</a:t>
            </a:r>
          </a:p>
        </p:txBody>
      </p:sp>
      <p:sp>
        <p:nvSpPr>
          <p:cNvPr id="87" name="Text Box 6"/>
          <p:cNvSpPr txBox="1">
            <a:spLocks noChangeArrowheads="1"/>
          </p:cNvSpPr>
          <p:nvPr/>
        </p:nvSpPr>
        <p:spPr bwMode="auto">
          <a:xfrm>
            <a:off x="6945812" y="4529517"/>
            <a:ext cx="1073684" cy="707874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29" tIns="45714" rIns="91429" bIns="45714">
            <a:spAutoFit/>
          </a:bodyPr>
          <a:lstStyle/>
          <a:p>
            <a:pPr algn="ctr">
              <a:defRPr/>
            </a:pPr>
            <a:r>
              <a:rPr lang="en-US" sz="2000" dirty="0" smtClean="0">
                <a:solidFill>
                  <a:prstClr val="white"/>
                </a:solidFill>
                <a:latin typeface="Calibri" pitchFamily="34" charset="0"/>
              </a:rPr>
              <a:t>Fish</a:t>
            </a:r>
            <a:endParaRPr lang="en-US" sz="2000" dirty="0">
              <a:solidFill>
                <a:prstClr val="white"/>
              </a:solidFill>
              <a:latin typeface="Calibri" pitchFamily="34" charset="0"/>
            </a:endParaRPr>
          </a:p>
          <a:p>
            <a:pPr algn="ctr">
              <a:defRPr/>
            </a:pPr>
            <a:r>
              <a:rPr lang="en-US" sz="2000" dirty="0" smtClean="0">
                <a:solidFill>
                  <a:prstClr val="white"/>
                </a:solidFill>
                <a:latin typeface="Calibri" pitchFamily="34" charset="0"/>
              </a:rPr>
              <a:t>released</a:t>
            </a:r>
            <a:endParaRPr lang="en-US" sz="2000" dirty="0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1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Adverse effects of hatcheries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09600" y="1616075"/>
            <a:ext cx="8020050" cy="135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9" tIns="45714" rIns="91429" bIns="45714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  <a:latin typeface="Calibri" pitchFamily="34" charset="0"/>
              </a:rPr>
              <a:t>Growing evidence that hatchery fish have reduced fitness &amp; adverse demographic effects</a:t>
            </a:r>
          </a:p>
          <a:p>
            <a:r>
              <a:rPr lang="en-US" dirty="0" smtClean="0">
                <a:solidFill>
                  <a:srgbClr val="7F7F7F"/>
                </a:solidFill>
                <a:latin typeface="Calibri" pitchFamily="34" charset="0"/>
              </a:rPr>
              <a:t>(</a:t>
            </a:r>
            <a:r>
              <a:rPr lang="en-US" dirty="0" err="1" smtClean="0">
                <a:solidFill>
                  <a:srgbClr val="7F7F7F"/>
                </a:solidFill>
                <a:latin typeface="Calibri" pitchFamily="34" charset="0"/>
              </a:rPr>
              <a:t>eg</a:t>
            </a:r>
            <a:r>
              <a:rPr lang="en-US" dirty="0" smtClean="0">
                <a:solidFill>
                  <a:srgbClr val="7F7F7F"/>
                </a:solidFill>
                <a:latin typeface="Calibri" pitchFamily="34" charset="0"/>
              </a:rPr>
              <a:t>, Araki et al. 2007, </a:t>
            </a:r>
            <a:r>
              <a:rPr lang="en-US" dirty="0" err="1" smtClean="0">
                <a:solidFill>
                  <a:srgbClr val="7F7F7F"/>
                </a:solidFill>
                <a:latin typeface="Calibri" pitchFamily="34" charset="0"/>
              </a:rPr>
              <a:t>Buhle</a:t>
            </a:r>
            <a:r>
              <a:rPr lang="en-US" dirty="0" smtClean="0">
                <a:solidFill>
                  <a:srgbClr val="7F7F7F"/>
                </a:solidFill>
                <a:latin typeface="Calibri" pitchFamily="34" charset="0"/>
              </a:rPr>
              <a:t> et al. 2009, Christie et al. 2014)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90550" y="3387726"/>
            <a:ext cx="3657600" cy="2743200"/>
            <a:chOff x="806450" y="3194050"/>
            <a:chExt cx="3657600" cy="2743200"/>
          </a:xfrm>
        </p:grpSpPr>
        <p:pic>
          <p:nvPicPr>
            <p:cNvPr id="10" name="Picture 9" descr="Capilano hatcher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50" y="3194050"/>
              <a:ext cx="3657600" cy="2743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3087733" y="5581124"/>
              <a:ext cx="132600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rPr>
                <a:t>©Ruth </a:t>
              </a:r>
              <a:r>
                <a:rPr lang="en-US" sz="1400" dirty="0" err="1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libri"/>
                </a:rPr>
                <a:t>Hartnup</a:t>
              </a:r>
              <a:endPara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endParaRPr>
            </a:p>
          </p:txBody>
        </p:sp>
      </p:grpSp>
      <p:pic>
        <p:nvPicPr>
          <p:cNvPr id="13" name="Picture 12" descr="c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086" y="3387727"/>
            <a:ext cx="3657600" cy="2743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023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The </a:t>
            </a:r>
            <a:r>
              <a:rPr lang="en-US" dirty="0" smtClean="0">
                <a:solidFill>
                  <a:schemeClr val="tx2"/>
                </a:solidFill>
              </a:rPr>
              <a:t>big picture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101662" y="1396555"/>
            <a:ext cx="6945914" cy="415498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800" u="sng" dirty="0" smtClean="0">
                <a:solidFill>
                  <a:schemeClr val="tx1"/>
                </a:solidFill>
              </a:rPr>
              <a:t>Issue</a:t>
            </a:r>
          </a:p>
          <a:p>
            <a:pPr>
              <a:spcAft>
                <a:spcPts val="2400"/>
              </a:spcAft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Despite </a:t>
            </a:r>
            <a:r>
              <a:rPr lang="en-US" sz="2800" dirty="0">
                <a:solidFill>
                  <a:schemeClr val="tx1"/>
                </a:solidFill>
              </a:rPr>
              <a:t>decades of hatchery supplementation, no formal assessment </a:t>
            </a:r>
            <a:r>
              <a:rPr lang="en-US" sz="2800" dirty="0" smtClean="0">
                <a:solidFill>
                  <a:schemeClr val="tx1"/>
                </a:solidFill>
              </a:rPr>
              <a:t>exists </a:t>
            </a:r>
            <a:r>
              <a:rPr lang="en-US" sz="2800" dirty="0">
                <a:solidFill>
                  <a:schemeClr val="tx1"/>
                </a:solidFill>
              </a:rPr>
              <a:t>at the ESU </a:t>
            </a:r>
            <a:r>
              <a:rPr lang="en-US" sz="2800" dirty="0" smtClean="0">
                <a:solidFill>
                  <a:schemeClr val="tx1"/>
                </a:solidFill>
              </a:rPr>
              <a:t>level.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en-US" sz="2800" u="sng" dirty="0" smtClean="0">
                <a:solidFill>
                  <a:schemeClr val="tx1"/>
                </a:solidFill>
              </a:rPr>
              <a:t>Question</a:t>
            </a:r>
          </a:p>
          <a:p>
            <a:pPr>
              <a:spcAft>
                <a:spcPts val="600"/>
              </a:spcAft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What is the effect of supplementation </a:t>
            </a:r>
            <a:r>
              <a:rPr lang="en-US" sz="2800" dirty="0">
                <a:solidFill>
                  <a:schemeClr val="tx1"/>
                </a:solidFill>
              </a:rPr>
              <a:t>on Snake River </a:t>
            </a:r>
            <a:r>
              <a:rPr lang="en-US" sz="2800" dirty="0" smtClean="0">
                <a:solidFill>
                  <a:schemeClr val="tx1"/>
                </a:solidFill>
              </a:rPr>
              <a:t>spring/summer Chinook salmon at</a:t>
            </a:r>
          </a:p>
          <a:p>
            <a:pPr marL="684213" indent="-454025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population level, and</a:t>
            </a:r>
          </a:p>
          <a:p>
            <a:pPr marL="684213" indent="-454025"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broader ESU scale?</a:t>
            </a:r>
          </a:p>
        </p:txBody>
      </p:sp>
    </p:spTree>
    <p:extLst>
      <p:ext uri="{BB962C8B-B14F-4D97-AF65-F5344CB8AC3E}">
        <p14:creationId xmlns:p14="http://schemas.microsoft.com/office/powerpoint/2010/main" val="286336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Definition of “supplemented”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904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2000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3703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2001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1502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9301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7100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04899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2698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40497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2007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08296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760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438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2010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73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Definition of “supplemented”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904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9537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2000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3703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2001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01502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9301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7100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04899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2698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0497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2007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08296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60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438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2010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607" y="4379065"/>
            <a:ext cx="130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Wild fish taken into hatchery &amp; spawned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7" name="Straight Arrow Connector 16"/>
          <p:cNvCxnSpPr>
            <a:stCxn id="16" idx="0"/>
            <a:endCxn id="5" idx="2"/>
          </p:cNvCxnSpPr>
          <p:nvPr/>
        </p:nvCxnSpPr>
        <p:spPr>
          <a:xfrm flipH="1" flipV="1">
            <a:off x="737362" y="3845688"/>
            <a:ext cx="6795" cy="533377"/>
          </a:xfrm>
          <a:prstGeom prst="straightConnector1">
            <a:avLst/>
          </a:prstGeom>
          <a:ln>
            <a:solidFill>
              <a:srgbClr val="953735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9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Definition of “supplemented”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3703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2001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1502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77933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2002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9301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7100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2004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4899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2698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0497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2007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08296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760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438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2010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607" y="4379065"/>
            <a:ext cx="130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Wild fish taken into hatchery &amp; spawned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6" name="Straight Arrow Connector 15"/>
          <p:cNvCxnSpPr>
            <a:stCxn id="15" idx="0"/>
            <a:endCxn id="21" idx="2"/>
          </p:cNvCxnSpPr>
          <p:nvPr/>
        </p:nvCxnSpPr>
        <p:spPr>
          <a:xfrm flipH="1" flipV="1">
            <a:off x="737362" y="3845688"/>
            <a:ext cx="6795" cy="5333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27480" y="4379323"/>
            <a:ext cx="130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Smolts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 released from hatchery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2272236" y="3845947"/>
            <a:ext cx="6794" cy="533376"/>
          </a:xfrm>
          <a:prstGeom prst="straightConnector1">
            <a:avLst/>
          </a:prstGeom>
          <a:ln>
            <a:solidFill>
              <a:srgbClr val="77933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0436" y="1794898"/>
            <a:ext cx="130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Juveniles reared in hatchery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20" name="Curved Connector 19"/>
          <p:cNvCxnSpPr>
            <a:stCxn id="21" idx="0"/>
            <a:endCxn id="6" idx="0"/>
          </p:cNvCxnSpPr>
          <p:nvPr/>
        </p:nvCxnSpPr>
        <p:spPr>
          <a:xfrm rot="5400000" flipH="1" flipV="1">
            <a:off x="1505161" y="2529249"/>
            <a:ext cx="12700" cy="1535598"/>
          </a:xfrm>
          <a:prstGeom prst="curvedConnector3">
            <a:avLst>
              <a:gd name="adj1" fmla="val 4143866"/>
            </a:avLst>
          </a:prstGeom>
          <a:ln>
            <a:solidFill>
              <a:srgbClr val="77933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5904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2000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2352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Definition of “supplemented”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Curved Connector 4"/>
          <p:cNvCxnSpPr>
            <a:stCxn id="6" idx="0"/>
            <a:endCxn id="28" idx="0"/>
          </p:cNvCxnSpPr>
          <p:nvPr/>
        </p:nvCxnSpPr>
        <p:spPr>
          <a:xfrm rot="5400000" flipH="1" flipV="1">
            <a:off x="1505161" y="2529249"/>
            <a:ext cx="12700" cy="1535598"/>
          </a:xfrm>
          <a:prstGeom prst="curvedConnector3">
            <a:avLst>
              <a:gd name="adj1" fmla="val 4143866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5904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2000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3703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2001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69301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3760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rgbClr val="376092"/>
                </a:solidFill>
                <a:latin typeface="+mn-lt"/>
              </a:rPr>
              <a:t>2003</a:t>
            </a:r>
            <a:endParaRPr lang="en-US" dirty="0">
              <a:solidFill>
                <a:srgbClr val="376092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7100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3760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rgbClr val="376092"/>
                </a:solidFill>
                <a:latin typeface="+mn-lt"/>
              </a:rPr>
              <a:t>2004</a:t>
            </a:r>
            <a:endParaRPr lang="en-US" dirty="0">
              <a:solidFill>
                <a:srgbClr val="376092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04899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3760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rgbClr val="376092"/>
                </a:solidFill>
                <a:latin typeface="+mn-lt"/>
              </a:rPr>
              <a:t>2005</a:t>
            </a:r>
            <a:endParaRPr lang="en-US" dirty="0">
              <a:solidFill>
                <a:srgbClr val="376092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2698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rgbClr val="3760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rgbClr val="376092"/>
                </a:solidFill>
                <a:latin typeface="+mn-lt"/>
              </a:rPr>
              <a:t>2006</a:t>
            </a:r>
            <a:endParaRPr lang="en-US" dirty="0">
              <a:solidFill>
                <a:srgbClr val="376092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0497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2007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08296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60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2009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438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2010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607" y="4379065"/>
            <a:ext cx="130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Wild fish taken into hatchery &amp; spawned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7" name="Straight Arrow Connector 16"/>
          <p:cNvCxnSpPr>
            <a:stCxn id="16" idx="0"/>
            <a:endCxn id="6" idx="2"/>
          </p:cNvCxnSpPr>
          <p:nvPr/>
        </p:nvCxnSpPr>
        <p:spPr>
          <a:xfrm flipH="1" flipV="1">
            <a:off x="737362" y="3845688"/>
            <a:ext cx="6795" cy="5333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27480" y="4379323"/>
            <a:ext cx="130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Smolts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 released from hatchery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H="1" flipV="1">
            <a:off x="2272236" y="3845947"/>
            <a:ext cx="6794" cy="53337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0436" y="1794898"/>
            <a:ext cx="130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Juveniles reared in hatchery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99578" y="1436206"/>
            <a:ext cx="241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Hatchery born fish return to spawn in wild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22" name="Curved Connector 21"/>
          <p:cNvCxnSpPr>
            <a:stCxn id="28" idx="0"/>
            <a:endCxn id="11" idx="0"/>
          </p:cNvCxnSpPr>
          <p:nvPr/>
        </p:nvCxnSpPr>
        <p:spPr>
          <a:xfrm rot="5400000" flipH="1" flipV="1">
            <a:off x="3808558" y="1761450"/>
            <a:ext cx="12700" cy="3071196"/>
          </a:xfrm>
          <a:prstGeom prst="curvedConnector3">
            <a:avLst>
              <a:gd name="adj1" fmla="val 8831591"/>
            </a:avLst>
          </a:prstGeom>
          <a:ln>
            <a:solidFill>
              <a:srgbClr val="37609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28" idx="0"/>
            <a:endCxn id="10" idx="0"/>
          </p:cNvCxnSpPr>
          <p:nvPr/>
        </p:nvCxnSpPr>
        <p:spPr>
          <a:xfrm rot="5400000" flipH="1" flipV="1">
            <a:off x="3424658" y="2145350"/>
            <a:ext cx="12700" cy="2303397"/>
          </a:xfrm>
          <a:prstGeom prst="curvedConnector3">
            <a:avLst>
              <a:gd name="adj1" fmla="val 6643984"/>
            </a:avLst>
          </a:prstGeom>
          <a:ln>
            <a:solidFill>
              <a:srgbClr val="37609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28" idx="0"/>
            <a:endCxn id="9" idx="0"/>
          </p:cNvCxnSpPr>
          <p:nvPr/>
        </p:nvCxnSpPr>
        <p:spPr>
          <a:xfrm rot="5400000" flipH="1" flipV="1">
            <a:off x="3040759" y="2529249"/>
            <a:ext cx="12700" cy="1535598"/>
          </a:xfrm>
          <a:prstGeom prst="curvedConnector3">
            <a:avLst>
              <a:gd name="adj1" fmla="val 4195953"/>
            </a:avLst>
          </a:prstGeom>
          <a:ln>
            <a:solidFill>
              <a:srgbClr val="37609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8" idx="0"/>
            <a:endCxn id="8" idx="0"/>
          </p:cNvCxnSpPr>
          <p:nvPr/>
        </p:nvCxnSpPr>
        <p:spPr>
          <a:xfrm rot="5400000" flipH="1" flipV="1">
            <a:off x="2656859" y="2913149"/>
            <a:ext cx="12700" cy="767799"/>
          </a:xfrm>
          <a:prstGeom prst="curvedConnector3">
            <a:avLst>
              <a:gd name="adj1" fmla="val 2529205"/>
            </a:avLst>
          </a:prstGeom>
          <a:ln>
            <a:solidFill>
              <a:srgbClr val="37609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40170" y="4386195"/>
            <a:ext cx="1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Supplemented brood years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Left Brace 26"/>
          <p:cNvSpPr/>
          <p:nvPr/>
        </p:nvSpPr>
        <p:spPr>
          <a:xfrm rot="16200000">
            <a:off x="4018418" y="2715447"/>
            <a:ext cx="377044" cy="2870804"/>
          </a:xfrm>
          <a:prstGeom prst="leftBrace">
            <a:avLst/>
          </a:prstGeom>
          <a:ln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01502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2002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2739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Definition of “supplemented”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Curved Connector 4"/>
          <p:cNvCxnSpPr>
            <a:stCxn id="32" idx="0"/>
            <a:endCxn id="33" idx="0"/>
          </p:cNvCxnSpPr>
          <p:nvPr/>
        </p:nvCxnSpPr>
        <p:spPr>
          <a:xfrm rot="5400000" flipH="1" flipV="1">
            <a:off x="1505161" y="2529249"/>
            <a:ext cx="12700" cy="1535598"/>
          </a:xfrm>
          <a:prstGeom prst="curvedConnector3">
            <a:avLst>
              <a:gd name="adj1" fmla="val 4143866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33703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2001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69301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4899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2005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2698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2006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0497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2007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8296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2008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760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2009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3895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2010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07" y="4379065"/>
            <a:ext cx="130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Wild fish taken into hatchery &amp; spawned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15" name="Straight Arrow Connector 14"/>
          <p:cNvCxnSpPr>
            <a:stCxn id="14" idx="0"/>
            <a:endCxn id="32" idx="2"/>
          </p:cNvCxnSpPr>
          <p:nvPr/>
        </p:nvCxnSpPr>
        <p:spPr>
          <a:xfrm flipH="1" flipV="1">
            <a:off x="737362" y="3845688"/>
            <a:ext cx="6795" cy="5333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27480" y="4379323"/>
            <a:ext cx="130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77933C"/>
                </a:solidFill>
                <a:latin typeface="+mn-lt"/>
              </a:rPr>
              <a:t>Smolts</a:t>
            </a:r>
            <a:r>
              <a:rPr lang="en-US" dirty="0" smtClean="0">
                <a:solidFill>
                  <a:srgbClr val="77933C"/>
                </a:solidFill>
                <a:latin typeface="+mn-lt"/>
              </a:rPr>
              <a:t> released from hatchery</a:t>
            </a:r>
            <a:endParaRPr lang="en-US" dirty="0">
              <a:solidFill>
                <a:srgbClr val="77933C"/>
              </a:solidFill>
              <a:latin typeface="+mn-lt"/>
            </a:endParaRP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2272236" y="3845947"/>
            <a:ext cx="6794" cy="53337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60436" y="1794898"/>
            <a:ext cx="130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7933C"/>
                </a:solidFill>
                <a:latin typeface="+mn-lt"/>
              </a:rPr>
              <a:t>Juveniles reared in hatchery</a:t>
            </a:r>
            <a:endParaRPr lang="en-US" dirty="0">
              <a:solidFill>
                <a:srgbClr val="77933C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9578" y="1436206"/>
            <a:ext cx="241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76092"/>
                </a:solidFill>
                <a:latin typeface="+mn-lt"/>
              </a:rPr>
              <a:t>Hatchery born fish return to spawn in wild</a:t>
            </a:r>
            <a:endParaRPr lang="en-US" dirty="0">
              <a:solidFill>
                <a:srgbClr val="376092"/>
              </a:solidFill>
              <a:latin typeface="+mn-lt"/>
            </a:endParaRPr>
          </a:p>
        </p:txBody>
      </p:sp>
      <p:cxnSp>
        <p:nvCxnSpPr>
          <p:cNvPr id="20" name="Curved Connector 19"/>
          <p:cNvCxnSpPr>
            <a:stCxn id="33" idx="0"/>
            <a:endCxn id="9" idx="0"/>
          </p:cNvCxnSpPr>
          <p:nvPr/>
        </p:nvCxnSpPr>
        <p:spPr>
          <a:xfrm rot="5400000" flipH="1" flipV="1">
            <a:off x="3808558" y="1761450"/>
            <a:ext cx="12700" cy="3071196"/>
          </a:xfrm>
          <a:prstGeom prst="curvedConnector3">
            <a:avLst>
              <a:gd name="adj1" fmla="val 8831591"/>
            </a:avLst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33" idx="0"/>
            <a:endCxn id="8" idx="0"/>
          </p:cNvCxnSpPr>
          <p:nvPr/>
        </p:nvCxnSpPr>
        <p:spPr>
          <a:xfrm rot="5400000" flipH="1" flipV="1">
            <a:off x="3424658" y="2145350"/>
            <a:ext cx="12700" cy="2303397"/>
          </a:xfrm>
          <a:prstGeom prst="curvedConnector3">
            <a:avLst>
              <a:gd name="adj1" fmla="val 6643984"/>
            </a:avLst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33" idx="0"/>
            <a:endCxn id="7" idx="0"/>
          </p:cNvCxnSpPr>
          <p:nvPr/>
        </p:nvCxnSpPr>
        <p:spPr>
          <a:xfrm rot="5400000" flipH="1" flipV="1">
            <a:off x="2656859" y="2913149"/>
            <a:ext cx="12700" cy="767799"/>
          </a:xfrm>
          <a:prstGeom prst="curvedConnector3">
            <a:avLst>
              <a:gd name="adj1" fmla="val 2529205"/>
            </a:avLst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33263" y="5213572"/>
            <a:ext cx="1964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Wild born fish return to spawn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24" name="Curved Connector 23"/>
          <p:cNvCxnSpPr>
            <a:stCxn id="31" idx="2"/>
            <a:endCxn id="10" idx="2"/>
          </p:cNvCxnSpPr>
          <p:nvPr/>
        </p:nvCxnSpPr>
        <p:spPr>
          <a:xfrm rot="16200000" flipH="1">
            <a:off x="4960256" y="2693989"/>
            <a:ext cx="12700" cy="2303397"/>
          </a:xfrm>
          <a:prstGeom prst="curvedConnector3">
            <a:avLst>
              <a:gd name="adj1" fmla="val 4664724"/>
            </a:avLst>
          </a:prstGeom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31" idx="2"/>
            <a:endCxn id="11" idx="2"/>
          </p:cNvCxnSpPr>
          <p:nvPr/>
        </p:nvCxnSpPr>
        <p:spPr>
          <a:xfrm rot="16200000" flipH="1">
            <a:off x="5344156" y="2310090"/>
            <a:ext cx="12700" cy="3071196"/>
          </a:xfrm>
          <a:prstGeom prst="curvedConnector3">
            <a:avLst>
              <a:gd name="adj1" fmla="val 6227299"/>
            </a:avLst>
          </a:prstGeom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31" idx="2"/>
            <a:endCxn id="12" idx="2"/>
          </p:cNvCxnSpPr>
          <p:nvPr/>
        </p:nvCxnSpPr>
        <p:spPr>
          <a:xfrm rot="16200000" flipH="1">
            <a:off x="5728055" y="1926190"/>
            <a:ext cx="12700" cy="3838995"/>
          </a:xfrm>
          <a:prstGeom prst="curvedConnector3">
            <a:avLst>
              <a:gd name="adj1" fmla="val 8414906"/>
            </a:avLst>
          </a:prstGeom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31" idx="2"/>
            <a:endCxn id="13" idx="2"/>
          </p:cNvCxnSpPr>
          <p:nvPr/>
        </p:nvCxnSpPr>
        <p:spPr>
          <a:xfrm rot="16200000" flipH="1">
            <a:off x="6111955" y="1542290"/>
            <a:ext cx="12700" cy="4606795"/>
          </a:xfrm>
          <a:prstGeom prst="curvedConnector3">
            <a:avLst>
              <a:gd name="adj1" fmla="val 10758764"/>
            </a:avLst>
          </a:prstGeom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33" idx="0"/>
            <a:endCxn id="31" idx="0"/>
          </p:cNvCxnSpPr>
          <p:nvPr/>
        </p:nvCxnSpPr>
        <p:spPr>
          <a:xfrm rot="5400000" flipH="1" flipV="1">
            <a:off x="3040759" y="2529249"/>
            <a:ext cx="12700" cy="1535598"/>
          </a:xfrm>
          <a:prstGeom prst="curvedConnector3">
            <a:avLst>
              <a:gd name="adj1" fmla="val 4195953"/>
            </a:avLst>
          </a:prstGeom>
          <a:ln>
            <a:solidFill>
              <a:schemeClr val="accent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0529" y="2080238"/>
            <a:ext cx="1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t>Sum of brood year returns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0" name="Left Brace 29"/>
          <p:cNvSpPr/>
          <p:nvPr/>
        </p:nvSpPr>
        <p:spPr>
          <a:xfrm rot="5400000">
            <a:off x="7071060" y="1568041"/>
            <a:ext cx="377044" cy="2870804"/>
          </a:xfrm>
          <a:prstGeom prst="leftBrac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37100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2004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5904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2000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01502" y="3297048"/>
            <a:ext cx="542915" cy="548640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2002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207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5" y="1187793"/>
            <a:ext cx="7270411" cy="5670207"/>
          </a:xfrm>
          <a:prstGeom prst="rect">
            <a:avLst/>
          </a:prstGeom>
        </p:spPr>
      </p:pic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Map of study region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Time series of spawner density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25626" y="1247424"/>
            <a:ext cx="4944082" cy="14742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8"/>
          <a:stretch/>
        </p:blipFill>
        <p:spPr>
          <a:xfrm>
            <a:off x="133349" y="2711450"/>
            <a:ext cx="5778578" cy="3746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654" y="2595311"/>
            <a:ext cx="383413" cy="359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5235" r="1806" b="11373"/>
          <a:stretch/>
        </p:blipFill>
        <p:spPr>
          <a:xfrm>
            <a:off x="5838190" y="1830048"/>
            <a:ext cx="3200400" cy="22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9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An example of sales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5" descr="intervention example plo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57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96703" y="4537676"/>
            <a:ext cx="219675" cy="47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36291" y="2601785"/>
            <a:ext cx="2181654" cy="1784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97647" y="3227305"/>
            <a:ext cx="24301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Implement sales </a:t>
            </a:r>
            <a:r>
              <a:rPr lang="en-US" sz="2400" dirty="0" smtClean="0">
                <a:solidFill>
                  <a:schemeClr val="tx2"/>
                </a:solidFill>
                <a:latin typeface="Calibri" pitchFamily="34" charset="0"/>
              </a:rPr>
              <a:t>campaign</a:t>
            </a:r>
            <a:endParaRPr lang="en-US" sz="2400" dirty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8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Time series of supplementation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" y="1300445"/>
            <a:ext cx="5778578" cy="51575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304" y="2576261"/>
            <a:ext cx="383413" cy="359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74405" y="1305832"/>
            <a:ext cx="275790" cy="258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5235" r="1806" b="11373"/>
          <a:stretch/>
        </p:blipFill>
        <p:spPr>
          <a:xfrm>
            <a:off x="5838190" y="1830048"/>
            <a:ext cx="3200400" cy="22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96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814" t="19565" r="1421" b="18527"/>
          <a:stretch/>
        </p:blipFill>
        <p:spPr>
          <a:xfrm>
            <a:off x="1577864" y="2768550"/>
            <a:ext cx="6489096" cy="2106159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190917" y="2375378"/>
            <a:ext cx="1035562" cy="532877"/>
          </a:xfrm>
          <a:custGeom>
            <a:avLst/>
            <a:gdLst>
              <a:gd name="connsiteX0" fmla="*/ 894906 w 947548"/>
              <a:gd name="connsiteY0" fmla="*/ 447440 h 513240"/>
              <a:gd name="connsiteX1" fmla="*/ 394811 w 947548"/>
              <a:gd name="connsiteY1" fmla="*/ 0 h 513240"/>
              <a:gd name="connsiteX2" fmla="*/ 0 w 947548"/>
              <a:gd name="connsiteY2" fmla="*/ 513240 h 513240"/>
              <a:gd name="connsiteX3" fmla="*/ 947548 w 947548"/>
              <a:gd name="connsiteY3" fmla="*/ 506660 h 513240"/>
              <a:gd name="connsiteX4" fmla="*/ 894906 w 947548"/>
              <a:gd name="connsiteY4" fmla="*/ 447440 h 5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548" h="513240">
                <a:moveTo>
                  <a:pt x="894906" y="447440"/>
                </a:moveTo>
                <a:lnTo>
                  <a:pt x="394811" y="0"/>
                </a:lnTo>
                <a:lnTo>
                  <a:pt x="0" y="513240"/>
                </a:lnTo>
                <a:lnTo>
                  <a:pt x="947548" y="506660"/>
                </a:lnTo>
                <a:lnTo>
                  <a:pt x="894906" y="447440"/>
                </a:lnTo>
                <a:close/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082341">
            <a:off x="2278004" y="3140535"/>
            <a:ext cx="230125" cy="95644"/>
          </a:xfrm>
          <a:custGeom>
            <a:avLst/>
            <a:gdLst>
              <a:gd name="connsiteX0" fmla="*/ 210566 w 210566"/>
              <a:gd name="connsiteY0" fmla="*/ 46060 h 92120"/>
              <a:gd name="connsiteX1" fmla="*/ 144764 w 210566"/>
              <a:gd name="connsiteY1" fmla="*/ 0 h 92120"/>
              <a:gd name="connsiteX2" fmla="*/ 72382 w 210566"/>
              <a:gd name="connsiteY2" fmla="*/ 0 h 92120"/>
              <a:gd name="connsiteX3" fmla="*/ 0 w 210566"/>
              <a:gd name="connsiteY3" fmla="*/ 26320 h 92120"/>
              <a:gd name="connsiteX4" fmla="*/ 39481 w 210566"/>
              <a:gd name="connsiteY4" fmla="*/ 85540 h 92120"/>
              <a:gd name="connsiteX5" fmla="*/ 118443 w 210566"/>
              <a:gd name="connsiteY5" fmla="*/ 92120 h 92120"/>
              <a:gd name="connsiteX6" fmla="*/ 210566 w 210566"/>
              <a:gd name="connsiteY6" fmla="*/ 46060 h 9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" h="92120">
                <a:moveTo>
                  <a:pt x="210566" y="46060"/>
                </a:moveTo>
                <a:lnTo>
                  <a:pt x="144764" y="0"/>
                </a:lnTo>
                <a:lnTo>
                  <a:pt x="72382" y="0"/>
                </a:lnTo>
                <a:lnTo>
                  <a:pt x="0" y="26320"/>
                </a:lnTo>
                <a:lnTo>
                  <a:pt x="39481" y="85540"/>
                </a:lnTo>
                <a:lnTo>
                  <a:pt x="118443" y="92120"/>
                </a:lnTo>
                <a:lnTo>
                  <a:pt x="210566" y="4606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4F62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77040" y="3010732"/>
            <a:ext cx="625652" cy="1584967"/>
          </a:xfrm>
          <a:custGeom>
            <a:avLst/>
            <a:gdLst>
              <a:gd name="connsiteX0" fmla="*/ 552737 w 572477"/>
              <a:gd name="connsiteY0" fmla="*/ 579039 h 1526559"/>
              <a:gd name="connsiteX1" fmla="*/ 447454 w 572477"/>
              <a:gd name="connsiteY1" fmla="*/ 381640 h 1526559"/>
              <a:gd name="connsiteX2" fmla="*/ 335590 w 572477"/>
              <a:gd name="connsiteY2" fmla="*/ 236880 h 1526559"/>
              <a:gd name="connsiteX3" fmla="*/ 157925 w 572477"/>
              <a:gd name="connsiteY3" fmla="*/ 92120 h 1526559"/>
              <a:gd name="connsiteX4" fmla="*/ 6581 w 572477"/>
              <a:gd name="connsiteY4" fmla="*/ 0 h 1526559"/>
              <a:gd name="connsiteX5" fmla="*/ 59222 w 572477"/>
              <a:gd name="connsiteY5" fmla="*/ 421120 h 1526559"/>
              <a:gd name="connsiteX6" fmla="*/ 111864 w 572477"/>
              <a:gd name="connsiteY6" fmla="*/ 750119 h 1526559"/>
              <a:gd name="connsiteX7" fmla="*/ 118444 w 572477"/>
              <a:gd name="connsiteY7" fmla="*/ 901459 h 1526559"/>
              <a:gd name="connsiteX8" fmla="*/ 85543 w 572477"/>
              <a:gd name="connsiteY8" fmla="*/ 1144919 h 1526559"/>
              <a:gd name="connsiteX9" fmla="*/ 0 w 572477"/>
              <a:gd name="connsiteY9" fmla="*/ 1526559 h 1526559"/>
              <a:gd name="connsiteX10" fmla="*/ 144765 w 572477"/>
              <a:gd name="connsiteY10" fmla="*/ 1460759 h 1526559"/>
              <a:gd name="connsiteX11" fmla="*/ 335590 w 572477"/>
              <a:gd name="connsiteY11" fmla="*/ 1315999 h 1526559"/>
              <a:gd name="connsiteX12" fmla="*/ 486935 w 572477"/>
              <a:gd name="connsiteY12" fmla="*/ 1131759 h 1526559"/>
              <a:gd name="connsiteX13" fmla="*/ 572477 w 572477"/>
              <a:gd name="connsiteY13" fmla="*/ 967259 h 1526559"/>
              <a:gd name="connsiteX14" fmla="*/ 552737 w 572477"/>
              <a:gd name="connsiteY14" fmla="*/ 579039 h 152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477" h="1526559">
                <a:moveTo>
                  <a:pt x="552737" y="579039"/>
                </a:moveTo>
                <a:lnTo>
                  <a:pt x="447454" y="381640"/>
                </a:lnTo>
                <a:lnTo>
                  <a:pt x="335590" y="236880"/>
                </a:lnTo>
                <a:lnTo>
                  <a:pt x="157925" y="92120"/>
                </a:lnTo>
                <a:lnTo>
                  <a:pt x="6581" y="0"/>
                </a:lnTo>
                <a:lnTo>
                  <a:pt x="59222" y="421120"/>
                </a:lnTo>
                <a:lnTo>
                  <a:pt x="111864" y="750119"/>
                </a:lnTo>
                <a:lnTo>
                  <a:pt x="118444" y="901459"/>
                </a:lnTo>
                <a:lnTo>
                  <a:pt x="85543" y="1144919"/>
                </a:lnTo>
                <a:lnTo>
                  <a:pt x="0" y="1526559"/>
                </a:lnTo>
                <a:lnTo>
                  <a:pt x="144765" y="1460759"/>
                </a:lnTo>
                <a:lnTo>
                  <a:pt x="335590" y="1315999"/>
                </a:lnTo>
                <a:lnTo>
                  <a:pt x="486935" y="1131759"/>
                </a:lnTo>
                <a:lnTo>
                  <a:pt x="572477" y="967259"/>
                </a:lnTo>
                <a:lnTo>
                  <a:pt x="552737" y="579039"/>
                </a:lnTo>
                <a:close/>
              </a:path>
            </a:pathLst>
          </a:custGeom>
          <a:pattFill prst="narHorz">
            <a:fgClr>
              <a:prstClr val="black"/>
            </a:fgClr>
            <a:bgClr>
              <a:prstClr val="white"/>
            </a:bgClr>
          </a:patt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4443693">
            <a:off x="5577629" y="4462536"/>
            <a:ext cx="731110" cy="313644"/>
          </a:xfrm>
          <a:custGeom>
            <a:avLst/>
            <a:gdLst>
              <a:gd name="connsiteX0" fmla="*/ 894906 w 947548"/>
              <a:gd name="connsiteY0" fmla="*/ 447440 h 513240"/>
              <a:gd name="connsiteX1" fmla="*/ 394811 w 947548"/>
              <a:gd name="connsiteY1" fmla="*/ 0 h 513240"/>
              <a:gd name="connsiteX2" fmla="*/ 0 w 947548"/>
              <a:gd name="connsiteY2" fmla="*/ 513240 h 513240"/>
              <a:gd name="connsiteX3" fmla="*/ 947548 w 947548"/>
              <a:gd name="connsiteY3" fmla="*/ 506660 h 513240"/>
              <a:gd name="connsiteX4" fmla="*/ 894906 w 947548"/>
              <a:gd name="connsiteY4" fmla="*/ 447440 h 5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548" h="513240">
                <a:moveTo>
                  <a:pt x="894906" y="447440"/>
                </a:moveTo>
                <a:lnTo>
                  <a:pt x="394811" y="0"/>
                </a:lnTo>
                <a:lnTo>
                  <a:pt x="0" y="513240"/>
                </a:lnTo>
                <a:lnTo>
                  <a:pt x="947548" y="506660"/>
                </a:lnTo>
                <a:lnTo>
                  <a:pt x="894906" y="447440"/>
                </a:lnTo>
                <a:close/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8483396" flipH="1">
            <a:off x="3783417" y="4667750"/>
            <a:ext cx="719032" cy="409955"/>
          </a:xfrm>
          <a:custGeom>
            <a:avLst/>
            <a:gdLst>
              <a:gd name="connsiteX0" fmla="*/ 894906 w 947548"/>
              <a:gd name="connsiteY0" fmla="*/ 447440 h 513240"/>
              <a:gd name="connsiteX1" fmla="*/ 394811 w 947548"/>
              <a:gd name="connsiteY1" fmla="*/ 0 h 513240"/>
              <a:gd name="connsiteX2" fmla="*/ 0 w 947548"/>
              <a:gd name="connsiteY2" fmla="*/ 513240 h 513240"/>
              <a:gd name="connsiteX3" fmla="*/ 947548 w 947548"/>
              <a:gd name="connsiteY3" fmla="*/ 506660 h 513240"/>
              <a:gd name="connsiteX4" fmla="*/ 894906 w 947548"/>
              <a:gd name="connsiteY4" fmla="*/ 447440 h 5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548" h="513240">
                <a:moveTo>
                  <a:pt x="894906" y="447440"/>
                </a:moveTo>
                <a:lnTo>
                  <a:pt x="394811" y="0"/>
                </a:lnTo>
                <a:lnTo>
                  <a:pt x="0" y="513240"/>
                </a:lnTo>
                <a:lnTo>
                  <a:pt x="947548" y="506660"/>
                </a:lnTo>
                <a:lnTo>
                  <a:pt x="894906" y="447440"/>
                </a:lnTo>
                <a:close/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1620639" flipH="1">
            <a:off x="2124459" y="4596009"/>
            <a:ext cx="1011444" cy="406589"/>
          </a:xfrm>
          <a:custGeom>
            <a:avLst/>
            <a:gdLst>
              <a:gd name="connsiteX0" fmla="*/ 894906 w 947548"/>
              <a:gd name="connsiteY0" fmla="*/ 447440 h 513240"/>
              <a:gd name="connsiteX1" fmla="*/ 394811 w 947548"/>
              <a:gd name="connsiteY1" fmla="*/ 0 h 513240"/>
              <a:gd name="connsiteX2" fmla="*/ 0 w 947548"/>
              <a:gd name="connsiteY2" fmla="*/ 513240 h 513240"/>
              <a:gd name="connsiteX3" fmla="*/ 947548 w 947548"/>
              <a:gd name="connsiteY3" fmla="*/ 506660 h 513240"/>
              <a:gd name="connsiteX4" fmla="*/ 894906 w 947548"/>
              <a:gd name="connsiteY4" fmla="*/ 447440 h 51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548" h="513240">
                <a:moveTo>
                  <a:pt x="894906" y="447440"/>
                </a:moveTo>
                <a:lnTo>
                  <a:pt x="394811" y="0"/>
                </a:lnTo>
                <a:lnTo>
                  <a:pt x="0" y="513240"/>
                </a:lnTo>
                <a:lnTo>
                  <a:pt x="947548" y="506660"/>
                </a:lnTo>
                <a:lnTo>
                  <a:pt x="894906" y="447440"/>
                </a:lnTo>
                <a:close/>
              </a:path>
            </a:pathLst>
          </a:custGeom>
          <a:pattFill prst="ltDnDiag">
            <a:fgClr>
              <a:prstClr val="black"/>
            </a:fgClr>
            <a:bgClr>
              <a:prstClr val="white"/>
            </a:bgClr>
          </a:patt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083322" y="3522106"/>
            <a:ext cx="155336" cy="15533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/>
          <p:cNvSpPr/>
          <p:nvPr/>
        </p:nvSpPr>
        <p:spPr>
          <a:xfrm rot="16200000">
            <a:off x="7590328" y="3640755"/>
            <a:ext cx="267513" cy="47894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57147" y="6519446"/>
            <a:ext cx="308685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Wordcloud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from 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Axess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Multimedia 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for supplementation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8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3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56607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246333"/>
              </p:ext>
            </p:extLst>
          </p:nvPr>
        </p:nvGraphicFramePr>
        <p:xfrm>
          <a:off x="1649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9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379206"/>
              </p:ext>
            </p:extLst>
          </p:nvPr>
        </p:nvGraphicFramePr>
        <p:xfrm>
          <a:off x="5462633" y="2255838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62633" y="2255838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065919" y="3164729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rgbClr val="4F81BD"/>
                </a:solidFill>
                <a:latin typeface="Calibri" pitchFamily="34" charset="0"/>
              </a:rPr>
              <a:t>Common year effect</a:t>
            </a:r>
            <a:endParaRPr lang="en-US" sz="2400" i="1" dirty="0">
              <a:solidFill>
                <a:srgbClr val="4F81BD"/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66477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374197" y="1481535"/>
            <a:ext cx="182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density</a:t>
            </a:r>
            <a:endParaRPr lang="en-US" sz="2400" i="1" dirty="0">
              <a:solidFill>
                <a:schemeClr val="accent4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317295" y="1945523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82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56607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108464"/>
              </p:ext>
            </p:extLst>
          </p:nvPr>
        </p:nvGraphicFramePr>
        <p:xfrm>
          <a:off x="1649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9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234457"/>
              </p:ext>
            </p:extLst>
          </p:nvPr>
        </p:nvGraphicFramePr>
        <p:xfrm>
          <a:off x="5462633" y="2255838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62633" y="2255838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32919" y="3164729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rgbClr val="4F81BD"/>
                </a:solidFill>
                <a:latin typeface="Calibri" pitchFamily="34" charset="0"/>
              </a:rPr>
              <a:t>Supplementation effect</a:t>
            </a:r>
            <a:endParaRPr lang="en-US" sz="2400" i="1" dirty="0">
              <a:solidFill>
                <a:srgbClr val="4F81BD"/>
              </a:solidFill>
              <a:latin typeface="Calibri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3718074" y="3164729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3177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22610" y="265959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374197" y="1481535"/>
            <a:ext cx="182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density</a:t>
            </a:r>
            <a:endParaRPr lang="en-US" sz="2400" i="1" dirty="0">
              <a:solidFill>
                <a:schemeClr val="accent4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317295" y="1945523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50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56607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903255"/>
              </p:ext>
            </p:extLst>
          </p:nvPr>
        </p:nvGraphicFramePr>
        <p:xfrm>
          <a:off x="1649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9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357039"/>
              </p:ext>
            </p:extLst>
          </p:nvPr>
        </p:nvGraphicFramePr>
        <p:xfrm>
          <a:off x="5462633" y="2255838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62633" y="2255838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3922610" y="265959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0" y="3157401"/>
            <a:ext cx="640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4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for supplementation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256607" y="168253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994568"/>
              </p:ext>
            </p:extLst>
          </p:nvPr>
        </p:nvGraphicFramePr>
        <p:xfrm>
          <a:off x="1649413" y="2255838"/>
          <a:ext cx="325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1" name="Equation" r:id="rId4" imgW="1651000" imgH="215900" progId="Equation.3">
                  <p:embed/>
                </p:oleObj>
              </mc:Choice>
              <mc:Fallback>
                <p:oleObj name="Equation" r:id="rId4" imgW="165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49413" y="2255838"/>
                        <a:ext cx="325596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439524"/>
              </p:ext>
            </p:extLst>
          </p:nvPr>
        </p:nvGraphicFramePr>
        <p:xfrm>
          <a:off x="5462633" y="2255838"/>
          <a:ext cx="1679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2" name="Equation" r:id="rId6" imgW="850900" imgH="215900" progId="Equation.3">
                  <p:embed/>
                </p:oleObj>
              </mc:Choice>
              <mc:Fallback>
                <p:oleObj name="Equation" r:id="rId6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62633" y="2255838"/>
                        <a:ext cx="167957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32919" y="3164729"/>
            <a:ext cx="23220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rgbClr val="4F81BD"/>
                </a:solidFill>
                <a:latin typeface="Calibri" pitchFamily="34" charset="0"/>
              </a:rPr>
              <a:t>Supplementation effect</a:t>
            </a:r>
            <a:endParaRPr lang="en-US" sz="2400" i="1" dirty="0">
              <a:solidFill>
                <a:srgbClr val="4F81BD"/>
              </a:solidFill>
              <a:latin typeface="Calibri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3718074" y="3164729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31774" y="263753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922610" y="265959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2812900" y="4333866"/>
            <a:ext cx="289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751886"/>
              </p:ext>
            </p:extLst>
          </p:nvPr>
        </p:nvGraphicFramePr>
        <p:xfrm>
          <a:off x="2638393" y="4843865"/>
          <a:ext cx="12779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3" name="Equation" r:id="rId8" imgW="647700" imgH="215900" progId="Equation.3">
                  <p:embed/>
                </p:oleObj>
              </mc:Choice>
              <mc:Fallback>
                <p:oleObj name="Equation" r:id="rId8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38393" y="4843865"/>
                        <a:ext cx="127793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768890"/>
              </p:ext>
            </p:extLst>
          </p:nvPr>
        </p:nvGraphicFramePr>
        <p:xfrm>
          <a:off x="4887009" y="4843453"/>
          <a:ext cx="1403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4" name="Equation" r:id="rId10" imgW="711200" imgH="215900" progId="Equation.3">
                  <p:embed/>
                </p:oleObj>
              </mc:Choice>
              <mc:Fallback>
                <p:oleObj name="Equation" r:id="rId10" imgW="711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87009" y="4843453"/>
                        <a:ext cx="1403350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340177" y="1481535"/>
            <a:ext cx="18237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True density</a:t>
            </a:r>
            <a:endParaRPr lang="en-US" sz="2400" i="1" dirty="0">
              <a:solidFill>
                <a:schemeClr val="accent4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283275" y="1945523"/>
            <a:ext cx="383147" cy="4044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1035774" y="5259368"/>
            <a:ext cx="14455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Observed density</a:t>
            </a:r>
            <a:endParaRPr lang="en-US" sz="2400" i="1" dirty="0">
              <a:solidFill>
                <a:schemeClr val="accent4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312922" y="5099020"/>
            <a:ext cx="301402" cy="19524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70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787179" y="0"/>
            <a:ext cx="7569642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Versions of our models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1661510" y="1635115"/>
            <a:ext cx="1646761" cy="934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Year effect</a:t>
            </a:r>
            <a:endParaRPr lang="en-US" dirty="0" smtClean="0">
              <a:solidFill>
                <a:schemeClr val="tx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25" name="TextBox 5"/>
          <p:cNvSpPr txBox="1">
            <a:spLocks noChangeArrowheads="1"/>
          </p:cNvSpPr>
          <p:nvPr/>
        </p:nvSpPr>
        <p:spPr bwMode="auto">
          <a:xfrm>
            <a:off x="5239967" y="1615703"/>
            <a:ext cx="284926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Supplementation effect</a:t>
            </a:r>
            <a:endParaRPr lang="en-US" dirty="0" smtClean="0">
              <a:solidFill>
                <a:schemeClr val="tx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5063069" y="3001367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Fixed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6892928" y="3001367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Random</a:t>
            </a:r>
          </a:p>
        </p:txBody>
      </p:sp>
      <p:sp>
        <p:nvSpPr>
          <p:cNvPr id="33" name="TextBox 5"/>
          <p:cNvSpPr txBox="1">
            <a:spLocks noChangeArrowheads="1"/>
          </p:cNvSpPr>
          <p:nvPr/>
        </p:nvSpPr>
        <p:spPr bwMode="auto">
          <a:xfrm>
            <a:off x="1317568" y="4497867"/>
            <a:ext cx="650886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2575" indent="-282575">
              <a:spcAft>
                <a:spcPts val="1800"/>
              </a:spcAft>
              <a:buFont typeface="Wingdings" pitchFamily="2" charset="2"/>
              <a:buChar char="ü"/>
            </a:pP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Also allowed for supplementation effect on process and/or observation variance</a:t>
            </a:r>
          </a:p>
        </p:txBody>
      </p:sp>
      <p:sp>
        <p:nvSpPr>
          <p:cNvPr id="35" name="TextBox 5"/>
          <p:cNvSpPr txBox="1">
            <a:spLocks noChangeArrowheads="1"/>
          </p:cNvSpPr>
          <p:nvPr/>
        </p:nvSpPr>
        <p:spPr bwMode="auto">
          <a:xfrm>
            <a:off x="885694" y="3001367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Markov</a:t>
            </a:r>
          </a:p>
        </p:txBody>
      </p: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2715553" y="3001367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Random</a:t>
            </a:r>
          </a:p>
        </p:txBody>
      </p:sp>
      <p:sp>
        <p:nvSpPr>
          <p:cNvPr id="38" name="Left Brace 37"/>
          <p:cNvSpPr/>
          <p:nvPr/>
        </p:nvSpPr>
        <p:spPr>
          <a:xfrm rot="5400000">
            <a:off x="2305512" y="1906267"/>
            <a:ext cx="358756" cy="1828384"/>
          </a:xfrm>
          <a:prstGeom prst="lef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 rot="5400000">
            <a:off x="6485221" y="1906267"/>
            <a:ext cx="358756" cy="1828384"/>
          </a:xfrm>
          <a:prstGeom prst="lef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5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9"/>
          <p:cNvSpPr txBox="1">
            <a:spLocks noChangeArrowheads="1"/>
          </p:cNvSpPr>
          <p:nvPr/>
        </p:nvSpPr>
        <p:spPr bwMode="auto">
          <a:xfrm>
            <a:off x="1999212" y="1440815"/>
            <a:ext cx="51455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prstClr val="black"/>
                </a:solidFill>
                <a:latin typeface="Calibri" pitchFamily="34" charset="0"/>
              </a:rPr>
              <a:t>For both process and observation errors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22960" y="2667000"/>
            <a:ext cx="3154681" cy="2290465"/>
            <a:chOff x="883920" y="2948940"/>
            <a:chExt cx="3154681" cy="2290465"/>
          </a:xfrm>
        </p:grpSpPr>
        <p:grpSp>
          <p:nvGrpSpPr>
            <p:cNvPr id="2" name="Group 33"/>
            <p:cNvGrpSpPr/>
            <p:nvPr/>
          </p:nvGrpSpPr>
          <p:grpSpPr>
            <a:xfrm>
              <a:off x="1295400" y="2948940"/>
              <a:ext cx="2743201" cy="1828800"/>
              <a:chOff x="739140" y="2004060"/>
              <a:chExt cx="2743201" cy="182880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rot="5400000">
                <a:off x="-175260" y="2918460"/>
                <a:ext cx="1828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10800000">
                <a:off x="739141" y="3817619"/>
                <a:ext cx="2743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10800000">
                <a:off x="739141" y="2613660"/>
                <a:ext cx="2743200" cy="0"/>
              </a:xfrm>
              <a:prstGeom prst="line">
                <a:avLst/>
              </a:prstGeom>
              <a:ln w="25400">
                <a:solidFill>
                  <a:srgbClr val="333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883920" y="3528060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Symbol" pitchFamily="18" charset="2"/>
                </a:rPr>
                <a:t>s</a:t>
              </a:r>
              <a:endParaRPr lang="en-US" sz="2400" b="1" dirty="0">
                <a:latin typeface="Symbol" pitchFamily="18" charset="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217421" y="4777740"/>
              <a:ext cx="899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+mn-lt"/>
                </a:rPr>
                <a:t>Time</a:t>
              </a:r>
              <a:endParaRPr lang="en-US" sz="2400" dirty="0">
                <a:latin typeface="+mn-lt"/>
              </a:endParaRPr>
            </a:p>
          </p:txBody>
        </p:sp>
      </p:grpSp>
      <p:sp>
        <p:nvSpPr>
          <p:cNvPr id="34" name="TextBox 9"/>
          <p:cNvSpPr txBox="1">
            <a:spLocks noChangeArrowheads="1"/>
          </p:cNvSpPr>
          <p:nvPr/>
        </p:nvSpPr>
        <p:spPr bwMode="auto">
          <a:xfrm>
            <a:off x="1285019" y="2096135"/>
            <a:ext cx="27182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</a:rPr>
              <a:t>All </a:t>
            </a:r>
            <a:r>
              <a:rPr lang="en-US" sz="2000" dirty="0" err="1" smtClean="0">
                <a:solidFill>
                  <a:schemeClr val="tx2"/>
                </a:solidFill>
                <a:latin typeface="Calibri" pitchFamily="34" charset="0"/>
              </a:rPr>
              <a:t>popns</a:t>
            </a:r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</a:rPr>
              <a:t> share variance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853940" y="2096135"/>
            <a:ext cx="3139441" cy="2861330"/>
            <a:chOff x="4853940" y="2096135"/>
            <a:chExt cx="3139441" cy="2861330"/>
          </a:xfrm>
        </p:grpSpPr>
        <p:grpSp>
          <p:nvGrpSpPr>
            <p:cNvPr id="37" name="Group 36"/>
            <p:cNvGrpSpPr/>
            <p:nvPr/>
          </p:nvGrpSpPr>
          <p:grpSpPr>
            <a:xfrm>
              <a:off x="4853940" y="2667000"/>
              <a:ext cx="3139441" cy="2290465"/>
              <a:chOff x="4686300" y="2948940"/>
              <a:chExt cx="3139441" cy="2290465"/>
            </a:xfrm>
          </p:grpSpPr>
          <p:grpSp>
            <p:nvGrpSpPr>
              <p:cNvPr id="3" name="Group 64"/>
              <p:cNvGrpSpPr/>
              <p:nvPr/>
            </p:nvGrpSpPr>
            <p:grpSpPr>
              <a:xfrm>
                <a:off x="5074920" y="2948940"/>
                <a:ext cx="2750821" cy="1828800"/>
                <a:chOff x="5074920" y="2491740"/>
                <a:chExt cx="2750821" cy="1828800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 rot="5400000">
                  <a:off x="4160520" y="3406140"/>
                  <a:ext cx="18288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10800000">
                  <a:off x="5082541" y="4305299"/>
                  <a:ext cx="27432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rot="10800000">
                  <a:off x="5082541" y="3101340"/>
                  <a:ext cx="2743200" cy="0"/>
                </a:xfrm>
                <a:prstGeom prst="line">
                  <a:avLst/>
                </a:prstGeom>
                <a:ln w="25400">
                  <a:solidFill>
                    <a:srgbClr val="3333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10800000">
                  <a:off x="5082541" y="2948940"/>
                  <a:ext cx="2743200" cy="0"/>
                </a:xfrm>
                <a:prstGeom prst="line">
                  <a:avLst/>
                </a:prstGeom>
                <a:ln w="25400">
                  <a:solidFill>
                    <a:srgbClr val="336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rot="10800000">
                  <a:off x="5082540" y="3307080"/>
                  <a:ext cx="2743200" cy="0"/>
                </a:xfrm>
                <a:prstGeom prst="line">
                  <a:avLst/>
                </a:prstGeom>
                <a:ln w="25400">
                  <a:solidFill>
                    <a:srgbClr val="00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10800000">
                  <a:off x="5082541" y="3192780"/>
                  <a:ext cx="2743200" cy="0"/>
                </a:xfrm>
                <a:prstGeom prst="line">
                  <a:avLst/>
                </a:prstGeom>
                <a:ln w="25400">
                  <a:solidFill>
                    <a:srgbClr val="3366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10800000">
                  <a:off x="5082541" y="3832860"/>
                  <a:ext cx="2743200" cy="0"/>
                </a:xfrm>
                <a:prstGeom prst="line">
                  <a:avLst/>
                </a:prstGeom>
                <a:ln w="25400">
                  <a:solidFill>
                    <a:srgbClr val="A7D2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10800000">
                  <a:off x="5082541" y="3581400"/>
                  <a:ext cx="2743200" cy="0"/>
                </a:xfrm>
                <a:prstGeom prst="line">
                  <a:avLst/>
                </a:prstGeom>
                <a:ln w="25400">
                  <a:solidFill>
                    <a:srgbClr val="0066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10800000">
                  <a:off x="5082541" y="3459480"/>
                  <a:ext cx="2743200" cy="0"/>
                </a:xfrm>
                <a:prstGeom prst="line">
                  <a:avLst/>
                </a:prstGeom>
                <a:ln w="25400">
                  <a:solidFill>
                    <a:srgbClr val="000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10800000">
                  <a:off x="5082541" y="3649980"/>
                  <a:ext cx="2743200" cy="0"/>
                </a:xfrm>
                <a:prstGeom prst="line">
                  <a:avLst/>
                </a:prstGeom>
                <a:ln w="25400">
                  <a:solidFill>
                    <a:srgbClr val="6699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/>
              <p:cNvSpPr txBox="1"/>
              <p:nvPr/>
            </p:nvSpPr>
            <p:spPr>
              <a:xfrm>
                <a:off x="4686300" y="3528060"/>
                <a:ext cx="370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Symbol" pitchFamily="18" charset="2"/>
                  </a:rPr>
                  <a:t>s</a:t>
                </a:r>
                <a:endParaRPr lang="en-US" sz="2400" b="1" dirty="0">
                  <a:latin typeface="Symbol" pitchFamily="18" charset="2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000751" y="4777740"/>
                <a:ext cx="8991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+mn-lt"/>
                  </a:rPr>
                  <a:t>Time</a:t>
                </a:r>
                <a:endParaRPr lang="en-US" sz="2400" dirty="0">
                  <a:latin typeface="+mn-lt"/>
                </a:endParaRPr>
              </a:p>
            </p:txBody>
          </p:sp>
        </p:grpSp>
        <p:sp>
          <p:nvSpPr>
            <p:cNvPr id="35" name="TextBox 9"/>
            <p:cNvSpPr txBox="1">
              <a:spLocks noChangeArrowheads="1"/>
            </p:cNvSpPr>
            <p:nvPr/>
          </p:nvSpPr>
          <p:spPr bwMode="auto">
            <a:xfrm>
              <a:off x="5349879" y="2096135"/>
              <a:ext cx="246279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/>
                  </a:solidFill>
                  <a:latin typeface="Calibri" pitchFamily="34" charset="0"/>
                </a:rPr>
                <a:t>Independent variance</a:t>
              </a:r>
            </a:p>
          </p:txBody>
        </p:sp>
      </p:grpSp>
      <p:sp>
        <p:nvSpPr>
          <p:cNvPr id="65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Variance-covariance structure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185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Variance-covariance structure</a:t>
            </a:r>
          </a:p>
        </p:txBody>
      </p:sp>
      <p:sp>
        <p:nvSpPr>
          <p:cNvPr id="10244" name="TextBox 9"/>
          <p:cNvSpPr txBox="1">
            <a:spLocks noChangeArrowheads="1"/>
          </p:cNvSpPr>
          <p:nvPr/>
        </p:nvSpPr>
        <p:spPr bwMode="auto">
          <a:xfrm>
            <a:off x="3037860" y="1440815"/>
            <a:ext cx="30682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i="1" dirty="0" smtClean="0">
                <a:solidFill>
                  <a:prstClr val="black"/>
                </a:solidFill>
                <a:latin typeface="Calibri" pitchFamily="34" charset="0"/>
              </a:rPr>
              <a:t>For process errors only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9"/>
          <p:cNvSpPr txBox="1">
            <a:spLocks noChangeArrowheads="1"/>
          </p:cNvSpPr>
          <p:nvPr/>
        </p:nvSpPr>
        <p:spPr bwMode="auto">
          <a:xfrm>
            <a:off x="1618238" y="2096135"/>
            <a:ext cx="19756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</a:rPr>
              <a:t>Intervention only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22960" y="2651760"/>
            <a:ext cx="3154681" cy="2305705"/>
            <a:chOff x="822960" y="2651760"/>
            <a:chExt cx="3154681" cy="2305705"/>
          </a:xfrm>
        </p:grpSpPr>
        <p:cxnSp>
          <p:nvCxnSpPr>
            <p:cNvPr id="52" name="Straight Connector 51"/>
            <p:cNvCxnSpPr/>
            <p:nvPr/>
          </p:nvCxnSpPr>
          <p:spPr>
            <a:xfrm rot="16200000">
              <a:off x="1691641" y="3566160"/>
              <a:ext cx="18288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320040" y="3581400"/>
              <a:ext cx="1828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0800000">
              <a:off x="1234441" y="4480560"/>
              <a:ext cx="2743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0800000">
              <a:off x="1234441" y="3779520"/>
              <a:ext cx="2743200" cy="0"/>
            </a:xfrm>
            <a:prstGeom prst="line">
              <a:avLst/>
            </a:prstGeom>
            <a:ln w="25400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2606041" y="3307080"/>
              <a:ext cx="1371600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822960" y="3246120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Symbol" pitchFamily="18" charset="2"/>
                </a:rPr>
                <a:t>s</a:t>
              </a:r>
              <a:endParaRPr lang="en-US" sz="2400" b="1" dirty="0">
                <a:latin typeface="Symbol" pitchFamily="18" charset="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156461" y="4495800"/>
              <a:ext cx="899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+mn-lt"/>
                </a:rPr>
                <a:t>Time</a:t>
              </a:r>
              <a:endParaRPr lang="en-US" sz="2400" dirty="0">
                <a:latin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78468" y="2943252"/>
              <a:ext cx="57259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Sup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02673" y="3724249"/>
              <a:ext cx="52418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3333FF"/>
                  </a:solidFill>
                  <a:latin typeface="+mn-lt"/>
                </a:rPr>
                <a:t>Ref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 flipH="1" flipV="1">
              <a:off x="2369821" y="3535680"/>
              <a:ext cx="472440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853940" y="2096135"/>
            <a:ext cx="3142239" cy="2861330"/>
            <a:chOff x="4853940" y="2096135"/>
            <a:chExt cx="3142239" cy="2861330"/>
          </a:xfrm>
        </p:grpSpPr>
        <p:sp>
          <p:nvSpPr>
            <p:cNvPr id="24" name="TextBox 9"/>
            <p:cNvSpPr txBox="1">
              <a:spLocks noChangeArrowheads="1"/>
            </p:cNvSpPr>
            <p:nvPr/>
          </p:nvSpPr>
          <p:spPr bwMode="auto">
            <a:xfrm>
              <a:off x="5435231" y="2096135"/>
              <a:ext cx="236827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/>
                  </a:solidFill>
                  <a:latin typeface="Calibri" pitchFamily="34" charset="0"/>
                </a:rPr>
                <a:t>Trend + intervention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853940" y="2590880"/>
              <a:ext cx="3142239" cy="2366585"/>
              <a:chOff x="4853940" y="2590880"/>
              <a:chExt cx="3142239" cy="2366585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6200000">
                <a:off x="5715001" y="3550920"/>
                <a:ext cx="18288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4328160" y="3581400"/>
                <a:ext cx="1828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10800000">
                <a:off x="5242561" y="4480559"/>
                <a:ext cx="27432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10800000" flipV="1">
                <a:off x="5251542" y="3335603"/>
                <a:ext cx="2734219" cy="482117"/>
              </a:xfrm>
              <a:prstGeom prst="line">
                <a:avLst/>
              </a:prstGeom>
              <a:ln w="25400">
                <a:solidFill>
                  <a:srgbClr val="333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0200000">
                <a:off x="6624579" y="2979420"/>
                <a:ext cx="1371600" cy="0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4853940" y="3246120"/>
                <a:ext cx="370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Symbol" pitchFamily="18" charset="2"/>
                  </a:rPr>
                  <a:t>s</a:t>
                </a:r>
                <a:endParaRPr lang="en-US" sz="2400" b="1" dirty="0">
                  <a:latin typeface="Symbol" pitchFamily="18" charset="2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168391" y="4495800"/>
                <a:ext cx="8991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+mn-lt"/>
                  </a:rPr>
                  <a:t>Time</a:t>
                </a:r>
                <a:endParaRPr lang="en-US" sz="2400" dirty="0">
                  <a:latin typeface="+mn-lt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01828" y="2590880"/>
                <a:ext cx="572593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Sup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026033" y="3419449"/>
                <a:ext cx="524182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2000" dirty="0">
                    <a:solidFill>
                      <a:srgbClr val="3333FF"/>
                    </a:solidFill>
                    <a:latin typeface="+mn-lt"/>
                  </a:rPr>
                  <a:t>Ref</a:t>
                </a: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rot="5400000" flipH="1" flipV="1">
                <a:off x="6394134" y="3326131"/>
                <a:ext cx="472440" cy="0"/>
              </a:xfrm>
              <a:prstGeom prst="line">
                <a:avLst/>
              </a:prstGeom>
              <a:ln w="25400">
                <a:solidFill>
                  <a:schemeClr val="accent6">
                    <a:lumMod val="75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8338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787179" y="0"/>
            <a:ext cx="7569642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Our “best” model structure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2102266" y="4503575"/>
            <a:ext cx="493946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i="1" dirty="0" smtClean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*No supplementation effect on process or obs. variance</a:t>
            </a:r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1661510" y="1635115"/>
            <a:ext cx="1646761" cy="934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Year effect</a:t>
            </a:r>
            <a:endParaRPr lang="en-US" dirty="0" smtClean="0">
              <a:solidFill>
                <a:schemeClr val="tx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25" name="TextBox 5"/>
          <p:cNvSpPr txBox="1">
            <a:spLocks noChangeArrowheads="1"/>
          </p:cNvSpPr>
          <p:nvPr/>
        </p:nvSpPr>
        <p:spPr bwMode="auto">
          <a:xfrm>
            <a:off x="5239967" y="1615703"/>
            <a:ext cx="284926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alibri" pitchFamily="34" charset="0"/>
              </a:rPr>
              <a:t>Supplementation effect</a:t>
            </a:r>
            <a:endParaRPr lang="en-US" dirty="0" smtClean="0">
              <a:solidFill>
                <a:schemeClr val="tx2">
                  <a:lumMod val="75000"/>
                </a:schemeClr>
              </a:solidFill>
              <a:latin typeface="Calibri" pitchFamily="34" charset="0"/>
            </a:endParaRPr>
          </a:p>
        </p:txBody>
      </p:sp>
      <p:sp>
        <p:nvSpPr>
          <p:cNvPr id="29" name="TextBox 5"/>
          <p:cNvSpPr txBox="1">
            <a:spLocks noChangeArrowheads="1"/>
          </p:cNvSpPr>
          <p:nvPr/>
        </p:nvSpPr>
        <p:spPr bwMode="auto">
          <a:xfrm>
            <a:off x="5063069" y="3001367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Fixed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6892928" y="3001367"/>
            <a:ext cx="1371600" cy="457200"/>
          </a:xfrm>
          <a:prstGeom prst="rect">
            <a:avLst/>
          </a:prstGeom>
          <a:noFill/>
          <a:ln w="9525">
            <a:solidFill>
              <a:srgbClr val="1F497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Random</a:t>
            </a:r>
          </a:p>
        </p:txBody>
      </p:sp>
      <p:sp>
        <p:nvSpPr>
          <p:cNvPr id="33" name="TextBox 5"/>
          <p:cNvSpPr txBox="1">
            <a:spLocks noChangeArrowheads="1"/>
          </p:cNvSpPr>
          <p:nvPr/>
        </p:nvSpPr>
        <p:spPr bwMode="auto">
          <a:xfrm>
            <a:off x="885694" y="3001367"/>
            <a:ext cx="1371600" cy="457200"/>
          </a:xfrm>
          <a:prstGeom prst="rect">
            <a:avLst/>
          </a:prstGeom>
          <a:noFill/>
          <a:ln w="9525">
            <a:solidFill>
              <a:srgbClr val="1F497D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alibri" pitchFamily="34" charset="0"/>
              </a:rPr>
              <a:t>Markov</a:t>
            </a:r>
          </a:p>
        </p:txBody>
      </p:sp>
      <p:sp>
        <p:nvSpPr>
          <p:cNvPr id="35" name="TextBox 5"/>
          <p:cNvSpPr txBox="1">
            <a:spLocks noChangeArrowheads="1"/>
          </p:cNvSpPr>
          <p:nvPr/>
        </p:nvSpPr>
        <p:spPr bwMode="auto">
          <a:xfrm>
            <a:off x="2715553" y="3001367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Random</a:t>
            </a:r>
          </a:p>
        </p:txBody>
      </p:sp>
      <p:sp>
        <p:nvSpPr>
          <p:cNvPr id="37" name="Left Brace 36"/>
          <p:cNvSpPr/>
          <p:nvPr/>
        </p:nvSpPr>
        <p:spPr>
          <a:xfrm rot="5400000">
            <a:off x="2305512" y="1906267"/>
            <a:ext cx="358756" cy="1828384"/>
          </a:xfrm>
          <a:prstGeom prst="lef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 rot="5400000">
            <a:off x="6485221" y="1906267"/>
            <a:ext cx="358756" cy="1828384"/>
          </a:xfrm>
          <a:prstGeom prst="lef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2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How much did sales change?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intervention example plo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7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Distribution of intervention sizes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16" y="2252611"/>
            <a:ext cx="4894296" cy="39401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95481" y="1387929"/>
            <a:ext cx="33591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42900" algn="ctr"/>
                <a:tab pos="1600200" algn="ctr"/>
                <a:tab pos="2857500" algn="ctr"/>
              </a:tabLst>
            </a:pP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	</a:t>
            </a:r>
            <a:r>
              <a:rPr lang="en-US" sz="2000" u="sng" dirty="0" smtClean="0">
                <a:solidFill>
                  <a:prstClr val="black"/>
                </a:solidFill>
                <a:latin typeface="Calibri"/>
                <a:cs typeface="Courier New"/>
              </a:rPr>
              <a:t>Mean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cs typeface="Courier New"/>
              </a:rPr>
              <a:t>	</a:t>
            </a:r>
            <a:r>
              <a:rPr lang="en-US" sz="2000" u="sng" dirty="0" smtClean="0">
                <a:solidFill>
                  <a:prstClr val="black"/>
                </a:solidFill>
                <a:latin typeface="Calibri"/>
                <a:cs typeface="Courier New"/>
              </a:rPr>
              <a:t>95% CI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cs typeface="Courier New"/>
              </a:rPr>
              <a:t>	</a:t>
            </a:r>
            <a:r>
              <a:rPr lang="en-US" sz="2000" u="sng" dirty="0" err="1" smtClean="0">
                <a:solidFill>
                  <a:prstClr val="black"/>
                </a:solidFill>
                <a:latin typeface="Calibri"/>
                <a:cs typeface="Courier New"/>
              </a:rPr>
              <a:t>Pr</a:t>
            </a:r>
            <a:r>
              <a:rPr lang="en-US" sz="2000" u="sng" dirty="0" smtClean="0">
                <a:solidFill>
                  <a:prstClr val="black"/>
                </a:solidFill>
                <a:latin typeface="Calibri"/>
                <a:cs typeface="Courier New"/>
              </a:rPr>
              <a:t>(+)</a:t>
            </a:r>
            <a:endParaRPr lang="en-US" sz="2000" u="sng" dirty="0">
              <a:solidFill>
                <a:prstClr val="black"/>
              </a:solidFill>
              <a:latin typeface="Calibri"/>
              <a:cs typeface="Courier New"/>
            </a:endParaRPr>
          </a:p>
          <a:p>
            <a:pPr>
              <a:tabLst>
                <a:tab pos="342900" algn="ctr"/>
                <a:tab pos="1600200" algn="ctr"/>
                <a:tab pos="2857500" algn="ctr"/>
              </a:tabLst>
            </a:pPr>
            <a:r>
              <a:rPr lang="en-US" sz="2000" dirty="0" smtClean="0">
                <a:solidFill>
                  <a:prstClr val="black"/>
                </a:solidFill>
                <a:latin typeface="Calibri"/>
                <a:cs typeface="Courier New"/>
              </a:rPr>
              <a:t>	0.033	(</a:t>
            </a:r>
            <a:r>
              <a:rPr lang="en-US" sz="2000" dirty="0">
                <a:solidFill>
                  <a:prstClr val="black"/>
                </a:solidFill>
                <a:latin typeface="Calibri"/>
                <a:cs typeface="Courier New"/>
              </a:rPr>
              <a:t>-0.077, 0.15</a:t>
            </a:r>
            <a:r>
              <a:rPr lang="en-US" sz="2000" dirty="0" smtClean="0">
                <a:solidFill>
                  <a:prstClr val="black"/>
                </a:solidFill>
                <a:latin typeface="Calibri"/>
                <a:cs typeface="Courier New"/>
              </a:rPr>
              <a:t>)	0.73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95331" y="1541817"/>
            <a:ext cx="1228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ESU-level: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255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Unintended supplementation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5" y="1187793"/>
            <a:ext cx="7270411" cy="567020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835660" y="2979221"/>
            <a:ext cx="383385" cy="383385"/>
          </a:xfrm>
          <a:prstGeom prst="ellipse">
            <a:avLst/>
          </a:prstGeom>
          <a:solidFill>
            <a:srgbClr val="FFFF00">
              <a:alpha val="20000"/>
            </a:srgbClr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24158" y="3914366"/>
            <a:ext cx="383385" cy="383385"/>
          </a:xfrm>
          <a:prstGeom prst="ellipse">
            <a:avLst/>
          </a:prstGeom>
          <a:solidFill>
            <a:srgbClr val="FFFF00">
              <a:alpha val="20000"/>
            </a:srgbClr>
          </a:solidFill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9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Year effects are much stronger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Scheuerell_ECE-201408-0384_R1_Figure_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02" y="1600200"/>
            <a:ext cx="7768389" cy="45659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88237" y="1869324"/>
            <a:ext cx="527193" cy="325078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88237" y="1869324"/>
            <a:ext cx="527193" cy="3250786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5535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</a:rPr>
              <a:t>Spatio</a:t>
            </a:r>
            <a:r>
              <a:rPr lang="en-US" dirty="0" smtClean="0">
                <a:solidFill>
                  <a:schemeClr val="tx2"/>
                </a:solidFill>
              </a:rPr>
              <a:t>-temporal variation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Scheuerell_ECE-201408-0384_R1_Figure_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06" y="1600200"/>
            <a:ext cx="7768389" cy="4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85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Summary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379754" y="1649898"/>
            <a:ext cx="6384493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Intervention models are used in many fields</a:t>
            </a:r>
          </a:p>
          <a:p>
            <a:pPr marL="288925" indent="-288925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Intervention models can take many forms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96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43211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9687" y="6488113"/>
            <a:ext cx="40243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Hamilton (1989), West &amp; Harrison (1997)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780043"/>
              </p:ext>
            </p:extLst>
          </p:nvPr>
        </p:nvGraphicFramePr>
        <p:xfrm>
          <a:off x="2011363" y="224948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1363" y="224948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43990"/>
              </p:ext>
            </p:extLst>
          </p:nvPr>
        </p:nvGraphicFramePr>
        <p:xfrm>
          <a:off x="4722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2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478320" y="3158039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rgbClr val="4F81BD"/>
                </a:solidFill>
                <a:latin typeface="Calibri" pitchFamily="34" charset="0"/>
              </a:rPr>
              <a:t>Advertising effect</a:t>
            </a:r>
            <a:endParaRPr lang="en-US" sz="2400" i="1" dirty="0">
              <a:solidFill>
                <a:srgbClr val="4F81BD"/>
              </a:solidFill>
              <a:latin typeface="Calibri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818533"/>
              </p:ext>
            </p:extLst>
          </p:nvPr>
        </p:nvGraphicFramePr>
        <p:xfrm>
          <a:off x="5026824" y="3142290"/>
          <a:ext cx="3379787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Equation" r:id="rId8" imgW="1714500" imgH="495300" progId="Equation.3">
                  <p:embed/>
                </p:oleObj>
              </mc:Choice>
              <mc:Fallback>
                <p:oleObj name="Equation" r:id="rId8" imgW="1714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26824" y="3142290"/>
                        <a:ext cx="3379787" cy="97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3298498" y="3158039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Indicator function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12198" y="263084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03034" y="265290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319712" y="1472890"/>
            <a:ext cx="10217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Sales</a:t>
            </a:r>
            <a:endParaRPr lang="en-US" sz="2400" i="1" dirty="0">
              <a:solidFill>
                <a:schemeClr val="accent4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1830570" y="1934555"/>
            <a:ext cx="219957" cy="3783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7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43211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540648"/>
              </p:ext>
            </p:extLst>
          </p:nvPr>
        </p:nvGraphicFramePr>
        <p:xfrm>
          <a:off x="2011363" y="224948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1363" y="224948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619304"/>
              </p:ext>
            </p:extLst>
          </p:nvPr>
        </p:nvGraphicFramePr>
        <p:xfrm>
          <a:off x="4722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3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2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3503034" y="265290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00" y="3157402"/>
            <a:ext cx="6934200" cy="2971800"/>
          </a:xfrm>
          <a:prstGeom prst="rect">
            <a:avLst/>
          </a:prstGeom>
          <a:ln w="28575" cmpd="sng">
            <a:noFill/>
          </a:ln>
          <a:effectLst/>
        </p:spPr>
      </p:pic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5543042" y="3961375"/>
            <a:ext cx="18277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Step change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80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43211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572953"/>
              </p:ext>
            </p:extLst>
          </p:nvPr>
        </p:nvGraphicFramePr>
        <p:xfrm>
          <a:off x="2011363" y="2249488"/>
          <a:ext cx="2305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Equation" r:id="rId4" imgW="1168400" imgH="215900" progId="Equation.3">
                  <p:embed/>
                </p:oleObj>
              </mc:Choice>
              <mc:Fallback>
                <p:oleObj name="Equation" r:id="rId4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1363" y="2249488"/>
                        <a:ext cx="23050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654988"/>
              </p:ext>
            </p:extLst>
          </p:nvPr>
        </p:nvGraphicFramePr>
        <p:xfrm>
          <a:off x="4722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2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3503034" y="265290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00" y="3157396"/>
            <a:ext cx="6934200" cy="2971800"/>
          </a:xfrm>
          <a:prstGeom prst="rect">
            <a:avLst/>
          </a:prstGeom>
        </p:spPr>
      </p:pic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5227573" y="3961375"/>
            <a:ext cx="23586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Continual change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5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43211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9687" y="6488113"/>
            <a:ext cx="40243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Hamilton (1989), West &amp; Harrison (1997)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546831"/>
              </p:ext>
            </p:extLst>
          </p:nvPr>
        </p:nvGraphicFramePr>
        <p:xfrm>
          <a:off x="1973263" y="2249488"/>
          <a:ext cx="23812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3263" y="2249488"/>
                        <a:ext cx="23812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230940"/>
              </p:ext>
            </p:extLst>
          </p:nvPr>
        </p:nvGraphicFramePr>
        <p:xfrm>
          <a:off x="4722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2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478320" y="3158039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rgbClr val="4F81BD"/>
                </a:solidFill>
                <a:latin typeface="Calibri" pitchFamily="34" charset="0"/>
              </a:rPr>
              <a:t>Advertising effect</a:t>
            </a:r>
            <a:endParaRPr lang="en-US" sz="2400" i="1" dirty="0">
              <a:solidFill>
                <a:srgbClr val="4F81BD"/>
              </a:solidFill>
              <a:latin typeface="Calibri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082241"/>
              </p:ext>
            </p:extLst>
          </p:nvPr>
        </p:nvGraphicFramePr>
        <p:xfrm>
          <a:off x="5043948" y="3103563"/>
          <a:ext cx="3756025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" name="Equation" r:id="rId8" imgW="1905000" imgH="533400" progId="Equation.3">
                  <p:embed/>
                </p:oleObj>
              </mc:Choice>
              <mc:Fallback>
                <p:oleObj name="Equation" r:id="rId8" imgW="19050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43948" y="3103563"/>
                        <a:ext cx="3756025" cy="105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3298498" y="3158039"/>
            <a:ext cx="20116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</a:rPr>
              <a:t>Advertising expense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12198" y="2630847"/>
            <a:ext cx="404732" cy="509420"/>
          </a:xfrm>
          <a:prstGeom prst="straightConnector1">
            <a:avLst/>
          </a:prstGeom>
          <a:ln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03034" y="265290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1319712" y="1472890"/>
            <a:ext cx="10217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i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</a:rPr>
              <a:t>Sales</a:t>
            </a:r>
            <a:endParaRPr lang="en-US" sz="2400" i="1" dirty="0">
              <a:solidFill>
                <a:schemeClr val="accent4">
                  <a:lumMod val="75000"/>
                </a:schemeClr>
              </a:solidFill>
              <a:latin typeface="Calibri" pitchFamily="34" charset="0"/>
            </a:endParaRP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1830570" y="1934555"/>
            <a:ext cx="219957" cy="37834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</a:rPr>
              <a:t>Model from finance world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025" y="1119188"/>
            <a:ext cx="8489950" cy="444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143211" y="1675843"/>
            <a:ext cx="2009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u="sng" dirty="0">
                <a:solidFill>
                  <a:schemeClr val="tx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883128"/>
              </p:ext>
            </p:extLst>
          </p:nvPr>
        </p:nvGraphicFramePr>
        <p:xfrm>
          <a:off x="1973263" y="2249488"/>
          <a:ext cx="23812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Equation" r:id="rId4" imgW="1206500" imgH="215900" progId="Equation.3">
                  <p:embed/>
                </p:oleObj>
              </mc:Choice>
              <mc:Fallback>
                <p:oleObj name="Equation" r:id="rId4" imgW="1206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3263" y="2249488"/>
                        <a:ext cx="23812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454499"/>
              </p:ext>
            </p:extLst>
          </p:nvPr>
        </p:nvGraphicFramePr>
        <p:xfrm>
          <a:off x="4722813" y="2248930"/>
          <a:ext cx="15033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6" imgW="762000" imgH="215900" progId="Equation.3">
                  <p:embed/>
                </p:oleObj>
              </mc:Choice>
              <mc:Fallback>
                <p:oleObj name="Equation" r:id="rId6" imgW="762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2813" y="2248930"/>
                        <a:ext cx="1503362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3503034" y="2652906"/>
            <a:ext cx="353898" cy="48736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dicator_examples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0" y="3146061"/>
            <a:ext cx="640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37994</TotalTime>
  <Words>1336</Words>
  <Application>Microsoft Macintosh PowerPoint</Application>
  <PresentationFormat>On-screen Show (4:3)</PresentationFormat>
  <Paragraphs>314</Paragraphs>
  <Slides>44</Slides>
  <Notes>44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Office Theme</vt:lpstr>
      <vt:lpstr>1_Office Theme</vt:lpstr>
      <vt:lpstr>Equation</vt:lpstr>
      <vt:lpstr>Analyses of intervention effects</vt:lpstr>
      <vt:lpstr>Big question in the finance world</vt:lpstr>
      <vt:lpstr>An example of sales data</vt:lpstr>
      <vt:lpstr>How much did sales change?</vt:lpstr>
      <vt:lpstr>Model from finance world</vt:lpstr>
      <vt:lpstr>Model from finance world</vt:lpstr>
      <vt:lpstr>Model from finance world</vt:lpstr>
      <vt:lpstr>Model from finance world</vt:lpstr>
      <vt:lpstr>Model from finance world</vt:lpstr>
      <vt:lpstr>Model from finance world</vt:lpstr>
      <vt:lpstr>Model from finance world</vt:lpstr>
      <vt:lpstr>Model from finance world</vt:lpstr>
      <vt:lpstr>What about interventions in obs?</vt:lpstr>
      <vt:lpstr>Model for change in observation</vt:lpstr>
      <vt:lpstr>Model for change in observation</vt:lpstr>
      <vt:lpstr>Model for change in observation</vt:lpstr>
      <vt:lpstr>PowerPoint Presentation</vt:lpstr>
      <vt:lpstr>The salmon story</vt:lpstr>
      <vt:lpstr>PowerPoint Presentation</vt:lpstr>
      <vt:lpstr>PowerPoint Presentation</vt:lpstr>
      <vt:lpstr>Adverse effects of hatcheries</vt:lpstr>
      <vt:lpstr>The big picture</vt:lpstr>
      <vt:lpstr>Definition of “supplemented”</vt:lpstr>
      <vt:lpstr>Definition of “supplemented”</vt:lpstr>
      <vt:lpstr>Definition of “supplemented”</vt:lpstr>
      <vt:lpstr>Definition of “supplemented”</vt:lpstr>
      <vt:lpstr>Definition of “supplemented”</vt:lpstr>
      <vt:lpstr>Map of study region</vt:lpstr>
      <vt:lpstr>Time series of spawner density</vt:lpstr>
      <vt:lpstr>Time series of supplementation </vt:lpstr>
      <vt:lpstr>Model for supplementation</vt:lpstr>
      <vt:lpstr>Model for supplementation</vt:lpstr>
      <vt:lpstr>Model for supplementation</vt:lpstr>
      <vt:lpstr>Model for supplementation</vt:lpstr>
      <vt:lpstr>Model for supplementation</vt:lpstr>
      <vt:lpstr>Versions of our models</vt:lpstr>
      <vt:lpstr>PowerPoint Presentation</vt:lpstr>
      <vt:lpstr>Variance-covariance structure</vt:lpstr>
      <vt:lpstr>Our “best” model structure</vt:lpstr>
      <vt:lpstr>Distribution of intervention sizes</vt:lpstr>
      <vt:lpstr>Unintended supplementation</vt:lpstr>
      <vt:lpstr>Year effects are much stronger</vt:lpstr>
      <vt:lpstr>Spatio-temporal variation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/>
  <cp:lastModifiedBy>Mark Scheuerell</cp:lastModifiedBy>
  <cp:revision>1862</cp:revision>
  <dcterms:created xsi:type="dcterms:W3CDTF">2007-07-25T21:52:10Z</dcterms:created>
  <dcterms:modified xsi:type="dcterms:W3CDTF">2017-03-07T19:27:49Z</dcterms:modified>
</cp:coreProperties>
</file>